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63"/>
  </p:notesMasterIdLst>
  <p:handoutMasterIdLst>
    <p:handoutMasterId r:id="rId64"/>
  </p:handoutMasterIdLst>
  <p:sldIdLst>
    <p:sldId id="261" r:id="rId3"/>
    <p:sldId id="271" r:id="rId4"/>
    <p:sldId id="492" r:id="rId5"/>
    <p:sldId id="563" r:id="rId6"/>
    <p:sldId id="607" r:id="rId7"/>
    <p:sldId id="608" r:id="rId8"/>
    <p:sldId id="609" r:id="rId9"/>
    <p:sldId id="610" r:id="rId10"/>
    <p:sldId id="611" r:id="rId11"/>
    <p:sldId id="620" r:id="rId12"/>
    <p:sldId id="612" r:id="rId13"/>
    <p:sldId id="613" r:id="rId14"/>
    <p:sldId id="621" r:id="rId15"/>
    <p:sldId id="614" r:id="rId16"/>
    <p:sldId id="615" r:id="rId17"/>
    <p:sldId id="616" r:id="rId18"/>
    <p:sldId id="619" r:id="rId19"/>
    <p:sldId id="617" r:id="rId20"/>
    <p:sldId id="622" r:id="rId21"/>
    <p:sldId id="618" r:id="rId22"/>
    <p:sldId id="623" r:id="rId23"/>
    <p:sldId id="624" r:id="rId24"/>
    <p:sldId id="625" r:id="rId25"/>
    <p:sldId id="626" r:id="rId26"/>
    <p:sldId id="659" r:id="rId27"/>
    <p:sldId id="627" r:id="rId28"/>
    <p:sldId id="658" r:id="rId29"/>
    <p:sldId id="660" r:id="rId30"/>
    <p:sldId id="661" r:id="rId31"/>
    <p:sldId id="662" r:id="rId32"/>
    <p:sldId id="628" r:id="rId33"/>
    <p:sldId id="629" r:id="rId34"/>
    <p:sldId id="630" r:id="rId35"/>
    <p:sldId id="631" r:id="rId36"/>
    <p:sldId id="632" r:id="rId37"/>
    <p:sldId id="633" r:id="rId38"/>
    <p:sldId id="634" r:id="rId39"/>
    <p:sldId id="635" r:id="rId40"/>
    <p:sldId id="636" r:id="rId41"/>
    <p:sldId id="637" r:id="rId42"/>
    <p:sldId id="638" r:id="rId43"/>
    <p:sldId id="639" r:id="rId44"/>
    <p:sldId id="640" r:id="rId45"/>
    <p:sldId id="641" r:id="rId46"/>
    <p:sldId id="642" r:id="rId47"/>
    <p:sldId id="643" r:id="rId48"/>
    <p:sldId id="644" r:id="rId49"/>
    <p:sldId id="645" r:id="rId50"/>
    <p:sldId id="646" r:id="rId51"/>
    <p:sldId id="647" r:id="rId52"/>
    <p:sldId id="648" r:id="rId53"/>
    <p:sldId id="649" r:id="rId54"/>
    <p:sldId id="650" r:id="rId55"/>
    <p:sldId id="651" r:id="rId56"/>
    <p:sldId id="652" r:id="rId57"/>
    <p:sldId id="653" r:id="rId58"/>
    <p:sldId id="655" r:id="rId59"/>
    <p:sldId id="656" r:id="rId60"/>
    <p:sldId id="657" r:id="rId61"/>
    <p:sldId id="663"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08" autoAdjust="0"/>
    <p:restoredTop sz="64269" autoAdjust="0"/>
  </p:normalViewPr>
  <p:slideViewPr>
    <p:cSldViewPr snapToGrid="0">
      <p:cViewPr varScale="1">
        <p:scale>
          <a:sx n="95" d="100"/>
          <a:sy n="95" d="100"/>
        </p:scale>
        <p:origin x="472" y="176"/>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notesMaster" Target="notesMasters/notesMaster1.xml"/><Relationship Id="rId64" Type="http://schemas.openxmlformats.org/officeDocument/2006/relationships/handoutMaster" Target="handoutMasters/handoutMaster1.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1/17/17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1/17/17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s://www.safaribooksonline.com/library/view/head-first-android/9781449362171/ch06.html"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at the </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640158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if you remove references to </a:t>
            </a:r>
            <a:r>
              <a:rPr lang="en-US" dirty="0" err="1" smtClean="0"/>
              <a:t>ActionBarActivity</a:t>
            </a:r>
            <a:r>
              <a:rPr lang="en-US" dirty="0" smtClean="0"/>
              <a:t> from your app, the v7 support library may still be a dependency in your project. You can see this by going to </a:t>
            </a:r>
            <a:r>
              <a:rPr lang="en-US" dirty="0" err="1" smtClean="0"/>
              <a:t>File→Project</a:t>
            </a:r>
            <a:r>
              <a:rPr lang="en-US" dirty="0" smtClean="0"/>
              <a:t> Structure. When you click on the app module and choose Dependencies, you may find there’s a reference to the v7 </a:t>
            </a:r>
            <a:r>
              <a:rPr lang="en-US" dirty="0" err="1" smtClean="0"/>
              <a:t>appcompat</a:t>
            </a:r>
            <a:r>
              <a:rPr lang="en-US" dirty="0" smtClean="0"/>
              <a:t> library:</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1501348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what it looks like in Android Studio 2.2, walk through what else is in there.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13</a:t>
            </a:fld>
            <a:endParaRPr lang="en-US"/>
          </a:p>
        </p:txBody>
      </p:sp>
    </p:spTree>
    <p:extLst>
      <p:ext uri="{BB962C8B-B14F-4D97-AF65-F5344CB8AC3E}">
        <p14:creationId xmlns:p14="http://schemas.microsoft.com/office/powerpoint/2010/main" val="1986631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We’ll get the app to use up to date themes</a:t>
            </a:r>
          </a:p>
          <a:p>
            <a:pPr fontAlgn="base"/>
            <a:r>
              <a:rPr lang="en-US" sz="1200" b="0" i="0" kern="1200" dirty="0" smtClean="0">
                <a:solidFill>
                  <a:schemeClr val="tx1"/>
                </a:solidFill>
                <a:effectLst/>
                <a:latin typeface="+mn-lt"/>
                <a:ea typeface="+mn-ea"/>
                <a:cs typeface="+mn-cs"/>
              </a:rPr>
              <a:t>We want our prototype app to include action bars. The app supports devices running a minimum of API level 17, so we don’t need to provide backward compatibility by using </a:t>
            </a:r>
            <a:r>
              <a:rPr lang="en-US" sz="1200" b="0" i="0" kern="1200" dirty="0" err="1" smtClean="0">
                <a:solidFill>
                  <a:schemeClr val="tx1"/>
                </a:solidFill>
                <a:effectLst/>
                <a:latin typeface="+mn-lt"/>
                <a:ea typeface="+mn-ea"/>
                <a:cs typeface="+mn-cs"/>
              </a:rPr>
              <a:t>ActionBarActivityand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Theme.AppCompat</a:t>
            </a:r>
            <a:r>
              <a:rPr lang="en-US" sz="1200" b="0" i="0" kern="1200" dirty="0" smtClean="0">
                <a:solidFill>
                  <a:schemeClr val="tx1"/>
                </a:solidFill>
                <a:effectLst/>
                <a:latin typeface="+mn-lt"/>
                <a:ea typeface="+mn-ea"/>
                <a:cs typeface="+mn-cs"/>
              </a:rPr>
              <a:t>. Instead, we’ll bring the look more up to date by using a </a:t>
            </a:r>
            <a:r>
              <a:rPr lang="en-US" sz="1200" b="0" i="0" kern="1200" dirty="0" err="1" smtClean="0">
                <a:solidFill>
                  <a:schemeClr val="tx1"/>
                </a:solidFill>
                <a:effectLst/>
                <a:latin typeface="+mn-lt"/>
                <a:ea typeface="+mn-ea"/>
                <a:cs typeface="+mn-cs"/>
              </a:rPr>
              <a:t>Holo</a:t>
            </a:r>
            <a:r>
              <a:rPr lang="en-US" sz="1200" b="0" i="0" kern="1200" dirty="0" smtClean="0">
                <a:solidFill>
                  <a:schemeClr val="tx1"/>
                </a:solidFill>
                <a:effectLst/>
                <a:latin typeface="+mn-lt"/>
                <a:ea typeface="+mn-ea"/>
                <a:cs typeface="+mn-cs"/>
              </a:rPr>
              <a:t> theme by default, and get it to switch to a Material theme if it’s running on API level 21.</a:t>
            </a:r>
          </a:p>
          <a:p>
            <a:pPr fontAlgn="base"/>
            <a:r>
              <a:rPr lang="en-US" sz="1200" b="0" i="0" kern="1200" dirty="0" smtClean="0">
                <a:solidFill>
                  <a:schemeClr val="tx1"/>
                </a:solidFill>
                <a:effectLst/>
                <a:latin typeface="+mn-lt"/>
                <a:ea typeface="+mn-ea"/>
                <a:cs typeface="+mn-cs"/>
              </a:rPr>
              <a:t>To do this, we need to do two things:</a:t>
            </a:r>
          </a:p>
          <a:p>
            <a:pPr fontAlgn="base"/>
            <a:r>
              <a:rPr lang="en-US" sz="1200" b="1" i="0" kern="1200" dirty="0" smtClean="0">
                <a:solidFill>
                  <a:schemeClr val="tx1"/>
                </a:solidFill>
                <a:effectLst/>
                <a:latin typeface="+mn-lt"/>
                <a:ea typeface="+mn-ea"/>
                <a:cs typeface="+mn-cs"/>
              </a:rPr>
              <a:t>Make sure the activity code doesn’t reference </a:t>
            </a:r>
            <a:r>
              <a:rPr lang="en-US" sz="1200" b="1" i="0" kern="1200" dirty="0" err="1" smtClean="0">
                <a:solidFill>
                  <a:schemeClr val="tx1"/>
                </a:solidFill>
                <a:effectLst/>
                <a:latin typeface="+mn-lt"/>
                <a:ea typeface="+mn-ea"/>
                <a:cs typeface="+mn-cs"/>
              </a:rPr>
              <a:t>ActionBarActivity</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If it does, we’ll only be able to use a </a:t>
            </a:r>
            <a:r>
              <a:rPr lang="en-US" sz="1200" b="0" i="0" kern="1200" dirty="0" err="1" smtClean="0">
                <a:solidFill>
                  <a:schemeClr val="tx1"/>
                </a:solidFill>
                <a:effectLst/>
                <a:latin typeface="+mn-lt"/>
                <a:ea typeface="+mn-ea"/>
                <a:cs typeface="+mn-cs"/>
              </a:rPr>
              <a:t>Theme.AppCompat</a:t>
            </a:r>
            <a:r>
              <a:rPr lang="en-US" sz="1200" b="0" i="0" kern="1200" dirty="0" smtClean="0">
                <a:solidFill>
                  <a:schemeClr val="tx1"/>
                </a:solidFill>
                <a:effectLst/>
                <a:latin typeface="+mn-lt"/>
                <a:ea typeface="+mn-ea"/>
                <a:cs typeface="+mn-cs"/>
              </a:rPr>
              <a:t> theme.</a:t>
            </a:r>
          </a:p>
          <a:p>
            <a:pPr fontAlgn="base"/>
            <a:r>
              <a:rPr lang="en-US" sz="1200" b="1" i="0" kern="1200" dirty="0" smtClean="0">
                <a:solidFill>
                  <a:schemeClr val="tx1"/>
                </a:solidFill>
                <a:effectLst/>
                <a:latin typeface="+mn-lt"/>
                <a:ea typeface="+mn-ea"/>
                <a:cs typeface="+mn-cs"/>
              </a:rPr>
              <a:t>Apply the themes.</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We’ll get the app to pick up the right theme for the API level it’s running on.</a:t>
            </a:r>
          </a:p>
          <a:p>
            <a:pPr fontAlgn="base"/>
            <a:r>
              <a:rPr lang="en-US" sz="1200" b="0" i="0" kern="1200" dirty="0" smtClean="0">
                <a:solidFill>
                  <a:schemeClr val="tx1"/>
                </a:solidFill>
                <a:effectLst/>
                <a:latin typeface="+mn-lt"/>
                <a:ea typeface="+mn-ea"/>
                <a:cs typeface="+mn-cs"/>
              </a:rPr>
              <a:t>We’re going to keep the dependency on the v7 </a:t>
            </a:r>
            <a:r>
              <a:rPr lang="en-US" sz="1200" b="0" i="0" kern="1200" dirty="0" err="1" smtClean="0">
                <a:solidFill>
                  <a:schemeClr val="tx1"/>
                </a:solidFill>
                <a:effectLst/>
                <a:latin typeface="+mn-lt"/>
                <a:ea typeface="+mn-ea"/>
                <a:cs typeface="+mn-cs"/>
              </a:rPr>
              <a:t>appcompat</a:t>
            </a:r>
            <a:r>
              <a:rPr lang="en-US" sz="1200" b="0" i="0" kern="1200" dirty="0" smtClean="0">
                <a:solidFill>
                  <a:schemeClr val="tx1"/>
                </a:solidFill>
                <a:effectLst/>
                <a:latin typeface="+mn-lt"/>
                <a:ea typeface="+mn-ea"/>
                <a:cs typeface="+mn-cs"/>
              </a:rPr>
              <a:t> library as this has an impact on the code you’ll write later on.</a:t>
            </a:r>
          </a:p>
          <a:p>
            <a:pPr fontAlgn="base"/>
            <a:endParaRPr lang="en-US" sz="1200" b="0"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We’ll start by making sure that </a:t>
            </a:r>
            <a:r>
              <a:rPr lang="en-US" sz="1200" i="1" kern="1200" dirty="0" err="1" smtClean="0">
                <a:solidFill>
                  <a:schemeClr val="tx1"/>
                </a:solidFill>
                <a:effectLst/>
                <a:latin typeface="+mn-lt"/>
                <a:ea typeface="+mn-ea"/>
                <a:cs typeface="+mn-cs"/>
              </a:rPr>
              <a:t>MainActivity.java</a:t>
            </a:r>
            <a:r>
              <a:rPr lang="en-US" sz="1200" kern="1200" dirty="0" smtClean="0">
                <a:solidFill>
                  <a:schemeClr val="tx1"/>
                </a:solidFill>
                <a:effectLst/>
                <a:latin typeface="+mn-lt"/>
                <a:ea typeface="+mn-ea"/>
                <a:cs typeface="+mn-cs"/>
              </a:rPr>
              <a:t> uses the Activity class and not </a:t>
            </a:r>
            <a:r>
              <a:rPr lang="en-US" sz="1200" kern="1200" dirty="0" err="1" smtClean="0">
                <a:solidFill>
                  <a:schemeClr val="tx1"/>
                </a:solidFill>
                <a:effectLst/>
                <a:latin typeface="+mn-lt"/>
                <a:ea typeface="+mn-ea"/>
                <a:cs typeface="+mn-cs"/>
              </a:rPr>
              <a:t>ActionBarActivity</a:t>
            </a:r>
            <a:r>
              <a:rPr lang="en-US" sz="1200" kern="1200" dirty="0" smtClean="0">
                <a:solidFill>
                  <a:schemeClr val="tx1"/>
                </a:solidFill>
                <a:effectLst/>
                <a:latin typeface="+mn-lt"/>
                <a:ea typeface="+mn-ea"/>
                <a:cs typeface="+mn-cs"/>
              </a:rPr>
              <a:t>. Update your code so that it looks like the code below:</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1555263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you’ve already seen, the app’s </a:t>
            </a:r>
            <a:r>
              <a:rPr lang="en-US" dirty="0" err="1" smtClean="0"/>
              <a:t>AndroidManifest.xml</a:t>
            </a:r>
            <a:r>
              <a:rPr lang="en-US" dirty="0" smtClean="0"/>
              <a:t> file provides essential information about the app such as what activities it contains. It also includes a number of attributes that have an impact on your action bars.</a:t>
            </a:r>
          </a:p>
          <a:p>
            <a:endParaRPr lang="en-US" dirty="0" smtClean="0"/>
          </a:p>
          <a:p>
            <a:pPr fontAlgn="base"/>
            <a:r>
              <a:rPr lang="en-US" sz="1200" b="0"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android:icon</a:t>
            </a:r>
            <a:r>
              <a:rPr lang="en-US" sz="1200" b="0" i="0" kern="1200" dirty="0" smtClean="0">
                <a:solidFill>
                  <a:schemeClr val="tx1"/>
                </a:solidFill>
                <a:effectLst/>
                <a:latin typeface="+mn-lt"/>
                <a:ea typeface="+mn-ea"/>
                <a:cs typeface="+mn-cs"/>
              </a:rPr>
              <a:t> attribute is used to assign an icon to the app. The icon is used as the launcher icon for the app, and if the theme you’re using displays an icon in the action bar, it will use this icon.</a:t>
            </a:r>
          </a:p>
          <a:p>
            <a:pPr fontAlgn="base"/>
            <a:r>
              <a:rPr lang="en-US" sz="1200" b="0" i="0" kern="1200" dirty="0" smtClean="0">
                <a:solidFill>
                  <a:schemeClr val="tx1"/>
                </a:solidFill>
                <a:effectLst/>
                <a:latin typeface="+mn-lt"/>
                <a:ea typeface="+mn-ea"/>
                <a:cs typeface="+mn-cs"/>
              </a:rPr>
              <a:t>The icon can be a </a:t>
            </a:r>
            <a:r>
              <a:rPr lang="en-US" sz="1200" b="0" i="0" kern="1200" dirty="0" err="1" smtClean="0">
                <a:solidFill>
                  <a:schemeClr val="tx1"/>
                </a:solidFill>
                <a:effectLst/>
                <a:latin typeface="+mn-lt"/>
                <a:ea typeface="+mn-ea"/>
                <a:cs typeface="+mn-cs"/>
              </a:rPr>
              <a:t>drawable</a:t>
            </a:r>
            <a:r>
              <a:rPr lang="en-US" sz="1200" b="0" i="0" kern="1200" dirty="0" smtClean="0">
                <a:solidFill>
                  <a:schemeClr val="tx1"/>
                </a:solidFill>
                <a:effectLst/>
                <a:latin typeface="+mn-lt"/>
                <a:ea typeface="+mn-ea"/>
                <a:cs typeface="+mn-cs"/>
              </a:rPr>
              <a:t> or </a:t>
            </a:r>
            <a:r>
              <a:rPr lang="en-US" sz="1200" b="0" i="0" kern="1200" dirty="0" err="1" smtClean="0">
                <a:solidFill>
                  <a:schemeClr val="tx1"/>
                </a:solidFill>
                <a:effectLst/>
                <a:latin typeface="+mn-lt"/>
                <a:ea typeface="+mn-ea"/>
                <a:cs typeface="+mn-cs"/>
              </a:rPr>
              <a:t>mipmap</a:t>
            </a:r>
            <a:r>
              <a:rPr lang="en-US" sz="1200" b="0" i="0" kern="1200" dirty="0" smtClean="0">
                <a:solidFill>
                  <a:schemeClr val="tx1"/>
                </a:solidFill>
                <a:effectLst/>
                <a:latin typeface="+mn-lt"/>
                <a:ea typeface="+mn-ea"/>
                <a:cs typeface="+mn-cs"/>
              </a:rPr>
              <a:t> resource. A </a:t>
            </a:r>
            <a:r>
              <a:rPr lang="en-US" sz="1200" b="0" i="0" kern="1200" dirty="0" err="1" smtClean="0">
                <a:solidFill>
                  <a:schemeClr val="tx1"/>
                </a:solidFill>
                <a:effectLst/>
                <a:latin typeface="+mn-lt"/>
                <a:ea typeface="+mn-ea"/>
                <a:cs typeface="+mn-cs"/>
              </a:rPr>
              <a:t>mipmap</a:t>
            </a:r>
            <a:r>
              <a:rPr lang="en-US" sz="1200" b="0" i="0" kern="1200" dirty="0" smtClean="0">
                <a:solidFill>
                  <a:schemeClr val="tx1"/>
                </a:solidFill>
                <a:effectLst/>
                <a:latin typeface="+mn-lt"/>
                <a:ea typeface="+mn-ea"/>
                <a:cs typeface="+mn-cs"/>
              </a:rPr>
              <a:t> is an image that can be used for application icons, and they’re held in </a:t>
            </a:r>
            <a:r>
              <a:rPr lang="en-US" sz="1200" b="0" i="1" kern="1200" dirty="0" err="1" smtClean="0">
                <a:solidFill>
                  <a:schemeClr val="tx1"/>
                </a:solidFill>
                <a:effectLst/>
                <a:latin typeface="+mn-lt"/>
                <a:ea typeface="+mn-ea"/>
                <a:cs typeface="+mn-cs"/>
              </a:rPr>
              <a:t>mipmap</a:t>
            </a:r>
            <a:r>
              <a:rPr lang="en-US" sz="1200" b="0" i="1"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folders in </a:t>
            </a:r>
            <a:r>
              <a:rPr lang="en-US" sz="1200" b="0" i="1" kern="1200" dirty="0" smtClean="0">
                <a:solidFill>
                  <a:schemeClr val="tx1"/>
                </a:solidFill>
                <a:effectLst/>
                <a:latin typeface="+mn-lt"/>
                <a:ea typeface="+mn-ea"/>
                <a:cs typeface="+mn-cs"/>
              </a:rPr>
              <a:t>app/</a:t>
            </a:r>
            <a:r>
              <a:rPr lang="en-US" sz="1200" b="0" i="1" kern="1200" dirty="0" err="1" smtClean="0">
                <a:solidFill>
                  <a:schemeClr val="tx1"/>
                </a:solidFill>
                <a:effectLst/>
                <a:latin typeface="+mn-lt"/>
                <a:ea typeface="+mn-ea"/>
                <a:cs typeface="+mn-cs"/>
              </a:rPr>
              <a:t>src</a:t>
            </a:r>
            <a:r>
              <a:rPr lang="en-US" sz="1200" b="0" i="1" kern="1200" dirty="0" smtClean="0">
                <a:solidFill>
                  <a:schemeClr val="tx1"/>
                </a:solidFill>
                <a:effectLst/>
                <a:latin typeface="+mn-lt"/>
                <a:ea typeface="+mn-ea"/>
                <a:cs typeface="+mn-cs"/>
              </a:rPr>
              <a:t>/main/res</a:t>
            </a:r>
            <a:r>
              <a:rPr lang="en-US" sz="1200" b="0" i="0" kern="1200" dirty="0" smtClean="0">
                <a:solidFill>
                  <a:schemeClr val="tx1"/>
                </a:solidFill>
                <a:effectLst/>
                <a:latin typeface="+mn-lt"/>
                <a:ea typeface="+mn-ea"/>
                <a:cs typeface="+mn-cs"/>
              </a:rPr>
              <a:t>. Just as with </a:t>
            </a:r>
            <a:r>
              <a:rPr lang="en-US" sz="1200" b="0" i="0" kern="1200" dirty="0" err="1" smtClean="0">
                <a:solidFill>
                  <a:schemeClr val="tx1"/>
                </a:solidFill>
                <a:effectLst/>
                <a:latin typeface="+mn-lt"/>
                <a:ea typeface="+mn-ea"/>
                <a:cs typeface="+mn-cs"/>
              </a:rPr>
              <a:t>drawables</a:t>
            </a:r>
            <a:r>
              <a:rPr lang="en-US" sz="1200" b="0" i="0" kern="1200" dirty="0" smtClean="0">
                <a:solidFill>
                  <a:schemeClr val="tx1"/>
                </a:solidFill>
                <a:effectLst/>
                <a:latin typeface="+mn-lt"/>
                <a:ea typeface="+mn-ea"/>
                <a:cs typeface="+mn-cs"/>
              </a:rPr>
              <a:t>, you can add different images for different screen densities by adding them to an appropriately </a:t>
            </a:r>
            <a:r>
              <a:rPr lang="en-US" sz="1200" b="0" i="0" kern="1200" dirty="0" err="1" smtClean="0">
                <a:solidFill>
                  <a:schemeClr val="tx1"/>
                </a:solidFill>
                <a:effectLst/>
                <a:latin typeface="+mn-lt"/>
                <a:ea typeface="+mn-ea"/>
                <a:cs typeface="+mn-cs"/>
              </a:rPr>
              <a:t>named</a:t>
            </a:r>
            <a:r>
              <a:rPr lang="en-US" sz="1200" b="0" i="1" kern="1200" dirty="0" err="1" smtClean="0">
                <a:solidFill>
                  <a:schemeClr val="tx1"/>
                </a:solidFill>
                <a:effectLst/>
                <a:latin typeface="+mn-lt"/>
                <a:ea typeface="+mn-ea"/>
                <a:cs typeface="+mn-cs"/>
              </a:rPr>
              <a:t>mipmap</a:t>
            </a:r>
            <a:r>
              <a:rPr lang="en-US" sz="1200" b="0" i="0" kern="1200" dirty="0" smtClean="0">
                <a:solidFill>
                  <a:schemeClr val="tx1"/>
                </a:solidFill>
                <a:effectLst/>
                <a:latin typeface="+mn-lt"/>
                <a:ea typeface="+mn-ea"/>
                <a:cs typeface="+mn-cs"/>
              </a:rPr>
              <a:t> folder. As an example, an icon in the </a:t>
            </a:r>
            <a:r>
              <a:rPr lang="en-US" sz="1200" b="0" i="1" kern="1200" dirty="0" err="1" smtClean="0">
                <a:solidFill>
                  <a:schemeClr val="tx1"/>
                </a:solidFill>
                <a:effectLst/>
                <a:latin typeface="+mn-lt"/>
                <a:ea typeface="+mn-ea"/>
                <a:cs typeface="+mn-cs"/>
              </a:rPr>
              <a:t>mipmap-hdpi</a:t>
            </a:r>
            <a:r>
              <a:rPr lang="en-US" sz="1200" b="0" i="0" kern="1200" dirty="0" smtClean="0">
                <a:solidFill>
                  <a:schemeClr val="tx1"/>
                </a:solidFill>
                <a:effectLst/>
                <a:latin typeface="+mn-lt"/>
                <a:ea typeface="+mn-ea"/>
                <a:cs typeface="+mn-cs"/>
              </a:rPr>
              <a:t> folder will be used by devices with high-density screens. You refer to </a:t>
            </a:r>
            <a:r>
              <a:rPr lang="en-US" sz="1200" b="0" i="0" kern="1200" dirty="0" err="1" smtClean="0">
                <a:solidFill>
                  <a:schemeClr val="tx1"/>
                </a:solidFill>
                <a:effectLst/>
                <a:latin typeface="+mn-lt"/>
                <a:ea typeface="+mn-ea"/>
                <a:cs typeface="+mn-cs"/>
              </a:rPr>
              <a:t>mipmap</a:t>
            </a:r>
            <a:r>
              <a:rPr lang="en-US" sz="1200" b="0" i="0" kern="1200" dirty="0" smtClean="0">
                <a:solidFill>
                  <a:schemeClr val="tx1"/>
                </a:solidFill>
                <a:effectLst/>
                <a:latin typeface="+mn-lt"/>
                <a:ea typeface="+mn-ea"/>
                <a:cs typeface="+mn-cs"/>
              </a:rPr>
              <a:t> resources in your layout using @</a:t>
            </a:r>
            <a:r>
              <a:rPr lang="en-US" sz="1200" b="0" i="0" kern="1200" dirty="0" err="1" smtClean="0">
                <a:solidFill>
                  <a:schemeClr val="tx1"/>
                </a:solidFill>
                <a:effectLst/>
                <a:latin typeface="+mn-lt"/>
                <a:ea typeface="+mn-ea"/>
                <a:cs typeface="+mn-cs"/>
              </a:rPr>
              <a:t>mipmap</a:t>
            </a:r>
            <a:endParaRPr lang="en-US" sz="1200" b="0" i="0" kern="1200" dirty="0" smtClean="0">
              <a:solidFill>
                <a:schemeClr val="tx1"/>
              </a:solidFill>
              <a:effectLst/>
              <a:latin typeface="+mn-lt"/>
              <a:ea typeface="+mn-ea"/>
              <a:cs typeface="+mn-cs"/>
            </a:endParaRPr>
          </a:p>
          <a:p>
            <a:endParaRPr lang="en-US" dirty="0" smtClean="0"/>
          </a:p>
          <a:p>
            <a:pPr fontAlgn="base"/>
            <a:r>
              <a:rPr lang="en-US" sz="1200" b="0"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android:label</a:t>
            </a:r>
            <a:r>
              <a:rPr lang="en-US" sz="1200" b="0" i="0" kern="1200" dirty="0" smtClean="0">
                <a:solidFill>
                  <a:schemeClr val="tx1"/>
                </a:solidFill>
                <a:effectLst/>
                <a:latin typeface="+mn-lt"/>
                <a:ea typeface="+mn-ea"/>
                <a:cs typeface="+mn-cs"/>
              </a:rPr>
              <a:t> attribute assigns a user-friendly label to the app or activity, depending on whether it’s used in the &lt;application&gt; or &lt;activity&gt; attribute. The action bar displays the current activity’s label. If the current activity has no label, it uses the app’s label instead.</a:t>
            </a:r>
          </a:p>
          <a:p>
            <a:pPr fontAlgn="base"/>
            <a:r>
              <a:rPr lang="en-US" sz="1200" b="0"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android:theme</a:t>
            </a:r>
            <a:r>
              <a:rPr lang="en-US" sz="1200" b="0" i="0" kern="1200" dirty="0" smtClean="0">
                <a:solidFill>
                  <a:schemeClr val="tx1"/>
                </a:solidFill>
                <a:effectLst/>
                <a:latin typeface="+mn-lt"/>
                <a:ea typeface="+mn-ea"/>
                <a:cs typeface="+mn-cs"/>
              </a:rPr>
              <a:t> attribute specifies the theme. Using this attribute in the &lt;application&gt;element applies it to the entire app. Using it in the &lt;activity&gt; element applies it to a single activity.</a:t>
            </a:r>
          </a:p>
          <a:p>
            <a:pPr fontAlgn="base"/>
            <a:r>
              <a:rPr lang="en-US" sz="1200" b="0" i="0" kern="1200" dirty="0" smtClean="0">
                <a:solidFill>
                  <a:schemeClr val="tx1"/>
                </a:solidFill>
                <a:effectLst/>
                <a:latin typeface="+mn-lt"/>
                <a:ea typeface="+mn-ea"/>
                <a:cs typeface="+mn-cs"/>
              </a:rPr>
              <a:t>Our </a:t>
            </a:r>
            <a:r>
              <a:rPr lang="en-US" sz="1200" b="0" i="0" kern="1200" dirty="0" err="1" smtClean="0">
                <a:solidFill>
                  <a:schemeClr val="tx1"/>
                </a:solidFill>
                <a:effectLst/>
                <a:latin typeface="+mn-lt"/>
                <a:ea typeface="+mn-ea"/>
                <a:cs typeface="+mn-cs"/>
              </a:rPr>
              <a:t>android:theme</a:t>
            </a:r>
            <a:r>
              <a:rPr lang="en-US" sz="1200" b="0" i="0" kern="1200" dirty="0" smtClean="0">
                <a:solidFill>
                  <a:schemeClr val="tx1"/>
                </a:solidFill>
                <a:effectLst/>
                <a:latin typeface="+mn-lt"/>
                <a:ea typeface="+mn-ea"/>
                <a:cs typeface="+mn-cs"/>
              </a:rPr>
              <a:t> attribute has the value "@style/</a:t>
            </a:r>
            <a:r>
              <a:rPr lang="en-US" sz="1200" b="0" i="0" kern="1200" dirty="0" err="1" smtClean="0">
                <a:solidFill>
                  <a:schemeClr val="tx1"/>
                </a:solidFill>
                <a:effectLst/>
                <a:latin typeface="+mn-lt"/>
                <a:ea typeface="+mn-ea"/>
                <a:cs typeface="+mn-cs"/>
              </a:rPr>
              <a:t>AppTheme</a:t>
            </a:r>
            <a:r>
              <a:rPr lang="en-US" sz="1200" b="0" i="0" kern="1200" dirty="0" smtClean="0">
                <a:solidFill>
                  <a:schemeClr val="tx1"/>
                </a:solidFill>
                <a:effectLst/>
                <a:latin typeface="+mn-lt"/>
                <a:ea typeface="+mn-ea"/>
                <a:cs typeface="+mn-cs"/>
              </a:rPr>
              <a:t>". The @style prefix means that the theme is defined in a </a:t>
            </a:r>
            <a:r>
              <a:rPr lang="en-US" sz="1200" b="1" i="0" kern="1200" dirty="0" smtClean="0">
                <a:solidFill>
                  <a:schemeClr val="tx1"/>
                </a:solidFill>
                <a:effectLst/>
                <a:latin typeface="+mn-lt"/>
                <a:ea typeface="+mn-ea"/>
                <a:cs typeface="+mn-cs"/>
              </a:rPr>
              <a:t>style resource file</a:t>
            </a:r>
            <a:r>
              <a:rPr lang="en-US" sz="1200" b="0" i="0" kern="1200" dirty="0" smtClean="0">
                <a:solidFill>
                  <a:schemeClr val="tx1"/>
                </a:solidFill>
                <a:effectLst/>
                <a:latin typeface="+mn-lt"/>
                <a:ea typeface="+mn-ea"/>
                <a:cs typeface="+mn-cs"/>
              </a:rPr>
              <a:t>. So what’s a style resource file?</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129904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A style resource file holds details of any themes you want to use.</a:t>
            </a:r>
          </a:p>
          <a:p>
            <a:pPr fontAlgn="base"/>
            <a:r>
              <a:rPr lang="en-US" sz="1200" b="0" i="0" kern="1200" dirty="0" smtClean="0">
                <a:solidFill>
                  <a:schemeClr val="tx1"/>
                </a:solidFill>
                <a:effectLst/>
                <a:latin typeface="+mn-lt"/>
                <a:ea typeface="+mn-ea"/>
                <a:cs typeface="+mn-cs"/>
              </a:rPr>
              <a:t>When you create a project in Android Studio, the IDE creates a default style resource file for you called </a:t>
            </a:r>
            <a:r>
              <a:rPr lang="en-US" sz="1200" b="0" i="1" kern="1200" dirty="0" err="1" smtClean="0">
                <a:solidFill>
                  <a:schemeClr val="tx1"/>
                </a:solidFill>
                <a:effectLst/>
                <a:latin typeface="+mn-lt"/>
                <a:ea typeface="+mn-ea"/>
                <a:cs typeface="+mn-cs"/>
              </a:rPr>
              <a:t>styles.xml</a:t>
            </a:r>
            <a:r>
              <a:rPr lang="en-US" sz="1200" b="0" i="0" kern="1200" dirty="0" smtClean="0">
                <a:solidFill>
                  <a:schemeClr val="tx1"/>
                </a:solidFill>
                <a:effectLst/>
                <a:latin typeface="+mn-lt"/>
                <a:ea typeface="+mn-ea"/>
                <a:cs typeface="+mn-cs"/>
              </a:rPr>
              <a:t> located in the </a:t>
            </a:r>
            <a:r>
              <a:rPr lang="en-US" sz="1200" b="0" i="1" kern="1200" dirty="0" smtClean="0">
                <a:solidFill>
                  <a:schemeClr val="tx1"/>
                </a:solidFill>
                <a:effectLst/>
                <a:latin typeface="+mn-lt"/>
                <a:ea typeface="+mn-ea"/>
                <a:cs typeface="+mn-cs"/>
              </a:rPr>
              <a:t>app/</a:t>
            </a:r>
            <a:r>
              <a:rPr lang="en-US" sz="1200" b="0" i="1" kern="1200" dirty="0" err="1" smtClean="0">
                <a:solidFill>
                  <a:schemeClr val="tx1"/>
                </a:solidFill>
                <a:effectLst/>
                <a:latin typeface="+mn-lt"/>
                <a:ea typeface="+mn-ea"/>
                <a:cs typeface="+mn-cs"/>
              </a:rPr>
              <a:t>src</a:t>
            </a:r>
            <a:r>
              <a:rPr lang="en-US" sz="1200" b="0" i="1" kern="1200" dirty="0" smtClean="0">
                <a:solidFill>
                  <a:schemeClr val="tx1"/>
                </a:solidFill>
                <a:effectLst/>
                <a:latin typeface="+mn-lt"/>
                <a:ea typeface="+mn-ea"/>
                <a:cs typeface="+mn-cs"/>
              </a:rPr>
              <a:t>/main/res/values</a:t>
            </a:r>
            <a:r>
              <a:rPr lang="en-US" sz="1200" b="0" i="0" kern="1200" dirty="0" smtClean="0">
                <a:solidFill>
                  <a:schemeClr val="tx1"/>
                </a:solidFill>
                <a:effectLst/>
                <a:latin typeface="+mn-lt"/>
                <a:ea typeface="+mn-ea"/>
                <a:cs typeface="+mn-cs"/>
              </a:rPr>
              <a:t> folder. It will look something like this:</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style resource file contains one or more styles. Each style is defined using the &lt;style&gt; element.</a:t>
            </a:r>
          </a:p>
          <a:p>
            <a:pPr fontAlgn="base"/>
            <a:r>
              <a:rPr lang="en-US" sz="1200" b="0" i="0" kern="1200" dirty="0" smtClean="0">
                <a:solidFill>
                  <a:schemeClr val="tx1"/>
                </a:solidFill>
                <a:effectLst/>
                <a:latin typeface="+mn-lt"/>
                <a:ea typeface="+mn-ea"/>
                <a:cs typeface="+mn-cs"/>
              </a:rPr>
              <a:t>Each style must have a name, which you define with the name attribute. The style must have a name so that the </a:t>
            </a:r>
            <a:r>
              <a:rPr lang="en-US" sz="1200" b="0" i="0" kern="1200" dirty="0" err="1" smtClean="0">
                <a:solidFill>
                  <a:schemeClr val="tx1"/>
                </a:solidFill>
                <a:effectLst/>
                <a:latin typeface="+mn-lt"/>
                <a:ea typeface="+mn-ea"/>
                <a:cs typeface="+mn-cs"/>
              </a:rPr>
              <a:t>android:theme</a:t>
            </a:r>
            <a:r>
              <a:rPr lang="en-US" sz="1200" b="0" i="0" kern="1200" dirty="0" smtClean="0">
                <a:solidFill>
                  <a:schemeClr val="tx1"/>
                </a:solidFill>
                <a:effectLst/>
                <a:latin typeface="+mn-lt"/>
                <a:ea typeface="+mn-ea"/>
                <a:cs typeface="+mn-cs"/>
              </a:rPr>
              <a:t> attribute in </a:t>
            </a:r>
            <a:r>
              <a:rPr lang="en-US" sz="1200" b="0" i="1" kern="1200" dirty="0" err="1" smtClean="0">
                <a:solidFill>
                  <a:schemeClr val="tx1"/>
                </a:solidFill>
                <a:effectLst/>
                <a:latin typeface="+mn-lt"/>
                <a:ea typeface="+mn-ea"/>
                <a:cs typeface="+mn-cs"/>
              </a:rPr>
              <a:t>AndroidManifest.xml</a:t>
            </a:r>
            <a:r>
              <a:rPr lang="en-US" sz="1200" b="0" i="0" kern="1200" dirty="0" smtClean="0">
                <a:solidFill>
                  <a:schemeClr val="tx1"/>
                </a:solidFill>
                <a:effectLst/>
                <a:latin typeface="+mn-lt"/>
                <a:ea typeface="+mn-ea"/>
                <a:cs typeface="+mn-cs"/>
              </a:rPr>
              <a:t> can refer to it. In our case, the style has a name of "</a:t>
            </a:r>
            <a:r>
              <a:rPr lang="en-US" sz="1200" b="0" i="0" kern="1200" dirty="0" err="1" smtClean="0">
                <a:solidFill>
                  <a:schemeClr val="tx1"/>
                </a:solidFill>
                <a:effectLst/>
                <a:latin typeface="+mn-lt"/>
                <a:ea typeface="+mn-ea"/>
                <a:cs typeface="+mn-cs"/>
              </a:rPr>
              <a:t>AppTheme</a:t>
            </a:r>
            <a:r>
              <a:rPr lang="en-US" sz="1200" b="0" i="0" kern="1200" dirty="0" smtClean="0">
                <a:solidFill>
                  <a:schemeClr val="tx1"/>
                </a:solidFill>
                <a:effectLst/>
                <a:latin typeface="+mn-lt"/>
                <a:ea typeface="+mn-ea"/>
                <a:cs typeface="+mn-cs"/>
              </a:rPr>
              <a:t>", so </a:t>
            </a:r>
            <a:r>
              <a:rPr lang="en-US" sz="1200" b="0" i="1" kern="1200" dirty="0" err="1" smtClean="0">
                <a:solidFill>
                  <a:schemeClr val="tx1"/>
                </a:solidFill>
                <a:effectLst/>
                <a:latin typeface="+mn-lt"/>
                <a:ea typeface="+mn-ea"/>
                <a:cs typeface="+mn-cs"/>
              </a:rPr>
              <a:t>AndroidManifest.xml</a:t>
            </a:r>
            <a:r>
              <a:rPr lang="en-US" sz="1200" b="0" i="0" kern="1200" dirty="0" smtClean="0">
                <a:solidFill>
                  <a:schemeClr val="tx1"/>
                </a:solidFill>
                <a:effectLst/>
                <a:latin typeface="+mn-lt"/>
                <a:ea typeface="+mn-ea"/>
                <a:cs typeface="+mn-cs"/>
              </a:rPr>
              <a:t> can refer to is using "@style/</a:t>
            </a:r>
            <a:r>
              <a:rPr lang="en-US" sz="1200" b="0" i="0" kern="1200" dirty="0" err="1" smtClean="0">
                <a:solidFill>
                  <a:schemeClr val="tx1"/>
                </a:solidFill>
                <a:effectLst/>
                <a:latin typeface="+mn-lt"/>
                <a:ea typeface="+mn-ea"/>
                <a:cs typeface="+mn-cs"/>
              </a:rPr>
              <a:t>AppTheme</a:t>
            </a:r>
            <a:r>
              <a:rPr lang="en-US" sz="1200" b="0" i="0" kern="1200" dirty="0" smtClean="0">
                <a:solidFill>
                  <a:schemeClr val="tx1"/>
                </a:solidFill>
                <a:effectLst/>
                <a:latin typeface="+mn-lt"/>
                <a:ea typeface="+mn-ea"/>
                <a:cs typeface="+mn-cs"/>
              </a:rPr>
              <a:t>".</a:t>
            </a: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16</a:t>
            </a:fld>
            <a:endParaRPr lang="en-US"/>
          </a:p>
        </p:txBody>
      </p:sp>
    </p:spTree>
    <p:extLst>
      <p:ext uri="{BB962C8B-B14F-4D97-AF65-F5344CB8AC3E}">
        <p14:creationId xmlns:p14="http://schemas.microsoft.com/office/powerpoint/2010/main" val="1918236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 different</a:t>
            </a:r>
            <a:r>
              <a:rPr lang="en-US" baseline="0" dirty="0" smtClean="0"/>
              <a:t> APIS, then click on theme i.e. Material as well as API etc.</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17</a:t>
            </a:fld>
            <a:endParaRPr lang="en-US"/>
          </a:p>
        </p:txBody>
      </p:sp>
    </p:spTree>
    <p:extLst>
      <p:ext uri="{BB962C8B-B14F-4D97-AF65-F5344CB8AC3E}">
        <p14:creationId xmlns:p14="http://schemas.microsoft.com/office/powerpoint/2010/main" val="1330661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The parent attribute specifies where the style should inherit its properties from. In the case above, this is </a:t>
            </a:r>
            <a:r>
              <a:rPr lang="en-US" sz="1200" b="1" i="0" kern="1200" dirty="0" smtClean="0">
                <a:solidFill>
                  <a:schemeClr val="tx1"/>
                </a:solidFill>
                <a:effectLst/>
                <a:latin typeface="+mn-lt"/>
                <a:ea typeface="+mn-ea"/>
                <a:cs typeface="+mn-cs"/>
              </a:rPr>
              <a:t>"</a:t>
            </a:r>
            <a:r>
              <a:rPr lang="en-US" sz="1200" b="1" i="0" kern="1200" dirty="0" err="1" smtClean="0">
                <a:solidFill>
                  <a:schemeClr val="tx1"/>
                </a:solidFill>
                <a:effectLst/>
                <a:latin typeface="+mn-lt"/>
                <a:ea typeface="+mn-ea"/>
                <a:cs typeface="+mn-cs"/>
              </a:rPr>
              <a:t>Theme.AppCompat.Light.DarkActionBar</a:t>
            </a:r>
            <a:r>
              <a:rPr lang="en-US" sz="1200" b="1" i="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You can also use the style resource file to customize the look of your app by modifying the properties of an existing theme. To do this, you add an &lt;item&gt; element to the &lt;style&gt; that describes the modification you want to make. As an example, here’s how you’d modify the theme so that all the activities have a red background:</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18</a:t>
            </a:fld>
            <a:endParaRPr lang="en-US"/>
          </a:p>
        </p:txBody>
      </p:sp>
    </p:spTree>
    <p:extLst>
      <p:ext uri="{BB962C8B-B14F-4D97-AF65-F5344CB8AC3E}">
        <p14:creationId xmlns:p14="http://schemas.microsoft.com/office/powerpoint/2010/main" val="170592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We’re going to change the app so that it uses </a:t>
            </a:r>
            <a:r>
              <a:rPr lang="en-US" sz="1200" b="0" i="0" kern="1200" dirty="0" err="1" smtClean="0">
                <a:solidFill>
                  <a:schemeClr val="tx1"/>
                </a:solidFill>
                <a:effectLst/>
                <a:latin typeface="+mn-lt"/>
                <a:ea typeface="+mn-ea"/>
                <a:cs typeface="+mn-cs"/>
              </a:rPr>
              <a:t>Theme.Holo.Light</a:t>
            </a:r>
            <a:r>
              <a:rPr lang="en-US" sz="1200" b="0" i="0" kern="1200" dirty="0" smtClean="0">
                <a:solidFill>
                  <a:schemeClr val="tx1"/>
                </a:solidFill>
                <a:effectLst/>
                <a:latin typeface="+mn-lt"/>
                <a:ea typeface="+mn-ea"/>
                <a:cs typeface="+mn-cs"/>
              </a:rPr>
              <a:t> by default, and switches to </a:t>
            </a:r>
            <a:r>
              <a:rPr lang="en-US" sz="1200" b="0" i="0" kern="1200" dirty="0" err="1" smtClean="0">
                <a:solidFill>
                  <a:schemeClr val="tx1"/>
                </a:solidFill>
                <a:effectLst/>
                <a:latin typeface="+mn-lt"/>
                <a:ea typeface="+mn-ea"/>
                <a:cs typeface="+mn-cs"/>
              </a:rPr>
              <a:t>usingTheme.Material.Light</a:t>
            </a:r>
            <a:r>
              <a:rPr lang="en-US" sz="1200" b="0" i="0" kern="1200" dirty="0" smtClean="0">
                <a:solidFill>
                  <a:schemeClr val="tx1"/>
                </a:solidFill>
                <a:effectLst/>
                <a:latin typeface="+mn-lt"/>
                <a:ea typeface="+mn-ea"/>
                <a:cs typeface="+mn-cs"/>
              </a:rPr>
              <a:t> if the app’s running on API level 21.</a:t>
            </a:r>
          </a:p>
          <a:p>
            <a:pPr fontAlgn="base"/>
            <a:r>
              <a:rPr lang="en-US" sz="1200" b="0" i="0" kern="1200" dirty="0" smtClean="0">
                <a:solidFill>
                  <a:schemeClr val="tx1"/>
                </a:solidFill>
                <a:effectLst/>
                <a:latin typeface="+mn-lt"/>
                <a:ea typeface="+mn-ea"/>
                <a:cs typeface="+mn-cs"/>
              </a:rPr>
              <a:t>We’ll start by changing the default theme. To do this, open the style resource file </a:t>
            </a:r>
            <a:r>
              <a:rPr lang="en-US" sz="1200" b="0" i="1" kern="1200" dirty="0" err="1" smtClean="0">
                <a:solidFill>
                  <a:schemeClr val="tx1"/>
                </a:solidFill>
                <a:effectLst/>
                <a:latin typeface="+mn-lt"/>
                <a:ea typeface="+mn-ea"/>
                <a:cs typeface="+mn-cs"/>
              </a:rPr>
              <a:t>styles.xml</a:t>
            </a:r>
            <a:r>
              <a:rPr lang="en-US" sz="1200" b="0" i="0" kern="1200" dirty="0" smtClean="0">
                <a:solidFill>
                  <a:schemeClr val="tx1"/>
                </a:solidFill>
                <a:effectLst/>
                <a:latin typeface="+mn-lt"/>
                <a:ea typeface="+mn-ea"/>
                <a:cs typeface="+mn-cs"/>
              </a:rPr>
              <a:t> located in </a:t>
            </a:r>
            <a:r>
              <a:rPr lang="en-US" sz="1200" b="0" i="0" kern="1200" dirty="0" err="1" smtClean="0">
                <a:solidFill>
                  <a:schemeClr val="tx1"/>
                </a:solidFill>
                <a:effectLst/>
                <a:latin typeface="+mn-lt"/>
                <a:ea typeface="+mn-ea"/>
                <a:cs typeface="+mn-cs"/>
              </a:rPr>
              <a:t>the</a:t>
            </a:r>
            <a:r>
              <a:rPr lang="en-US" sz="1200" b="0" i="1" kern="1200" dirty="0" err="1" smtClean="0">
                <a:solidFill>
                  <a:schemeClr val="tx1"/>
                </a:solidFill>
                <a:effectLst/>
                <a:latin typeface="+mn-lt"/>
                <a:ea typeface="+mn-ea"/>
                <a:cs typeface="+mn-cs"/>
              </a:rPr>
              <a:t>app</a:t>
            </a:r>
            <a:r>
              <a:rPr lang="en-US" sz="1200" b="0" i="1" kern="1200" dirty="0" smtClean="0">
                <a:solidFill>
                  <a:schemeClr val="tx1"/>
                </a:solidFill>
                <a:effectLst/>
                <a:latin typeface="+mn-lt"/>
                <a:ea typeface="+mn-ea"/>
                <a:cs typeface="+mn-cs"/>
              </a:rPr>
              <a:t>/</a:t>
            </a:r>
            <a:r>
              <a:rPr lang="en-US" sz="1200" b="0" i="1" kern="1200" dirty="0" err="1" smtClean="0">
                <a:solidFill>
                  <a:schemeClr val="tx1"/>
                </a:solidFill>
                <a:effectLst/>
                <a:latin typeface="+mn-lt"/>
                <a:ea typeface="+mn-ea"/>
                <a:cs typeface="+mn-cs"/>
              </a:rPr>
              <a:t>src</a:t>
            </a:r>
            <a:r>
              <a:rPr lang="en-US" sz="1200" b="0" i="1" kern="1200" dirty="0" smtClean="0">
                <a:solidFill>
                  <a:schemeClr val="tx1"/>
                </a:solidFill>
                <a:effectLst/>
                <a:latin typeface="+mn-lt"/>
                <a:ea typeface="+mn-ea"/>
                <a:cs typeface="+mn-cs"/>
              </a:rPr>
              <a:t>/main/res/values</a:t>
            </a:r>
            <a:r>
              <a:rPr lang="en-US" sz="1200" b="0" i="0" kern="1200" dirty="0" smtClean="0">
                <a:solidFill>
                  <a:schemeClr val="tx1"/>
                </a:solidFill>
                <a:effectLst/>
                <a:latin typeface="+mn-lt"/>
                <a:ea typeface="+mn-ea"/>
                <a:cs typeface="+mn-cs"/>
              </a:rPr>
              <a:t> folder. This is the default style resource file. By default, we want to use a theme </a:t>
            </a:r>
            <a:r>
              <a:rPr lang="en-US" sz="1200" b="0" i="0" kern="1200" dirty="0" err="1" smtClean="0">
                <a:solidFill>
                  <a:schemeClr val="tx1"/>
                </a:solidFill>
                <a:effectLst/>
                <a:latin typeface="+mn-lt"/>
                <a:ea typeface="+mn-ea"/>
                <a:cs typeface="+mn-cs"/>
              </a:rPr>
              <a:t>ofTheme.Holo.Light</a:t>
            </a:r>
            <a:r>
              <a:rPr lang="en-US" sz="1200" b="0" i="0" kern="1200" dirty="0" smtClean="0">
                <a:solidFill>
                  <a:schemeClr val="tx1"/>
                </a:solidFill>
                <a:effectLst/>
                <a:latin typeface="+mn-lt"/>
                <a:ea typeface="+mn-ea"/>
                <a:cs typeface="+mn-cs"/>
              </a:rPr>
              <a:t>, so this needs to be reflected in the &lt;style&gt; attribute like this:</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19</a:t>
            </a:fld>
            <a:endParaRPr lang="en-US"/>
          </a:p>
        </p:txBody>
      </p:sp>
    </p:spTree>
    <p:extLst>
      <p:ext uri="{BB962C8B-B14F-4D97-AF65-F5344CB8AC3E}">
        <p14:creationId xmlns:p14="http://schemas.microsoft.com/office/powerpoint/2010/main" val="2009196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When you run the app, </a:t>
            </a:r>
            <a:r>
              <a:rPr lang="en-US" sz="1200" kern="1200" dirty="0" err="1" smtClean="0">
                <a:solidFill>
                  <a:schemeClr val="tx1"/>
                </a:solidFill>
                <a:effectLst/>
                <a:latin typeface="+mn-lt"/>
                <a:ea typeface="+mn-ea"/>
                <a:cs typeface="+mn-cs"/>
              </a:rPr>
              <a:t>MainActivity</a:t>
            </a:r>
            <a:r>
              <a:rPr lang="en-US" sz="1200" kern="1200" dirty="0" smtClean="0">
                <a:solidFill>
                  <a:schemeClr val="tx1"/>
                </a:solidFill>
                <a:effectLst/>
                <a:latin typeface="+mn-lt"/>
                <a:ea typeface="+mn-ea"/>
                <a:cs typeface="+mn-cs"/>
              </a:rPr>
              <a:t> has an action bar. If you run the app on a device that has API level 21, the app uses a theme of </a:t>
            </a:r>
            <a:r>
              <a:rPr lang="en-US" sz="1200" kern="1200" dirty="0" err="1" smtClean="0">
                <a:solidFill>
                  <a:schemeClr val="tx1"/>
                </a:solidFill>
                <a:effectLst/>
                <a:latin typeface="+mn-lt"/>
                <a:ea typeface="+mn-ea"/>
                <a:cs typeface="+mn-cs"/>
              </a:rPr>
              <a:t>Theme.Material.Light</a:t>
            </a:r>
            <a:r>
              <a:rPr lang="en-US" sz="1200" kern="1200" dirty="0" smtClean="0">
                <a:solidFill>
                  <a:schemeClr val="tx1"/>
                </a:solidFill>
                <a:effectLst/>
                <a:latin typeface="+mn-lt"/>
                <a:ea typeface="+mn-ea"/>
                <a:cs typeface="+mn-cs"/>
              </a:rPr>
              <a:t>. If you run the app on a device with a lower API level, it uses a theme of </a:t>
            </a:r>
            <a:r>
              <a:rPr lang="en-US" sz="1200" kern="1200" dirty="0" err="1" smtClean="0">
                <a:solidFill>
                  <a:schemeClr val="tx1"/>
                </a:solidFill>
                <a:effectLst/>
                <a:latin typeface="+mn-lt"/>
                <a:ea typeface="+mn-ea"/>
                <a:cs typeface="+mn-cs"/>
              </a:rPr>
              <a:t>Theme.Holo.Light</a:t>
            </a:r>
            <a:r>
              <a:rPr lang="en-US" sz="1200" kern="1200" dirty="0" smtClean="0">
                <a:solidFill>
                  <a:schemeClr val="tx1"/>
                </a:solidFill>
                <a:effectLst/>
                <a:latin typeface="+mn-lt"/>
                <a:ea typeface="+mn-ea"/>
                <a:cs typeface="+mn-cs"/>
              </a:rPr>
              <a:t>.</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20</a:t>
            </a:fld>
            <a:endParaRPr lang="en-US"/>
          </a:p>
        </p:txBody>
      </p:sp>
    </p:spTree>
    <p:extLst>
      <p:ext uri="{BB962C8B-B14F-4D97-AF65-F5344CB8AC3E}">
        <p14:creationId xmlns:p14="http://schemas.microsoft.com/office/powerpoint/2010/main" val="1277199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you can use different folder structures to get your app to use different resources at runtime. As an example, you saw how to get your app to use different layout files depending on the size of the device screen.</a:t>
            </a: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Here, we need the app to use a different style resource depending on the API level the app’s running on. To get the app to use a particular resource if the app’s running on API level 21, we can create a new values-v21 resource file and add the resource to this folder.</a:t>
            </a: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To do this, create a new folder in the </a:t>
            </a:r>
            <a:r>
              <a:rPr lang="en-US" sz="1200" i="1" kern="1200" dirty="0" smtClean="0">
                <a:solidFill>
                  <a:schemeClr val="tx1"/>
                </a:solidFill>
                <a:effectLst/>
                <a:latin typeface="+mn-lt"/>
                <a:ea typeface="+mn-ea"/>
                <a:cs typeface="+mn-cs"/>
              </a:rPr>
              <a:t>app/</a:t>
            </a:r>
            <a:r>
              <a:rPr lang="en-US" sz="1200" i="1" kern="1200" dirty="0" err="1" smtClean="0">
                <a:solidFill>
                  <a:schemeClr val="tx1"/>
                </a:solidFill>
                <a:effectLst/>
                <a:latin typeface="+mn-lt"/>
                <a:ea typeface="+mn-ea"/>
                <a:cs typeface="+mn-cs"/>
              </a:rPr>
              <a:t>src</a:t>
            </a:r>
            <a:r>
              <a:rPr lang="en-US" sz="1200" i="1" kern="1200" dirty="0" smtClean="0">
                <a:solidFill>
                  <a:schemeClr val="tx1"/>
                </a:solidFill>
                <a:effectLst/>
                <a:latin typeface="+mn-lt"/>
                <a:ea typeface="+mn-ea"/>
                <a:cs typeface="+mn-cs"/>
              </a:rPr>
              <a:t>/main/res</a:t>
            </a:r>
            <a:r>
              <a:rPr lang="en-US" sz="1200" kern="1200" dirty="0" smtClean="0">
                <a:solidFill>
                  <a:schemeClr val="tx1"/>
                </a:solidFill>
                <a:effectLst/>
                <a:latin typeface="+mn-lt"/>
                <a:ea typeface="+mn-ea"/>
                <a:cs typeface="+mn-cs"/>
              </a:rPr>
              <a:t> folder called </a:t>
            </a:r>
            <a:r>
              <a:rPr lang="en-US" sz="1200" i="1" kern="1200" dirty="0" smtClean="0">
                <a:solidFill>
                  <a:schemeClr val="tx1"/>
                </a:solidFill>
                <a:effectLst/>
                <a:latin typeface="+mn-lt"/>
                <a:ea typeface="+mn-ea"/>
                <a:cs typeface="+mn-cs"/>
              </a:rPr>
              <a:t>values-v21</a:t>
            </a:r>
            <a:r>
              <a:rPr lang="en-US" sz="1200" kern="1200" dirty="0" smtClean="0">
                <a:solidFill>
                  <a:schemeClr val="tx1"/>
                </a:solidFill>
                <a:effectLst/>
                <a:latin typeface="+mn-lt"/>
                <a:ea typeface="+mn-ea"/>
                <a:cs typeface="+mn-cs"/>
              </a:rPr>
              <a:t>. Then copy the file </a:t>
            </a:r>
            <a:r>
              <a:rPr lang="en-US" sz="1200" i="1" kern="1200" dirty="0" err="1" smtClean="0">
                <a:solidFill>
                  <a:schemeClr val="tx1"/>
                </a:solidFill>
                <a:effectLst/>
                <a:latin typeface="+mn-lt"/>
                <a:ea typeface="+mn-ea"/>
                <a:cs typeface="+mn-cs"/>
              </a:rPr>
              <a:t>styles.xml</a:t>
            </a:r>
            <a:r>
              <a:rPr lang="en-US" sz="1200" kern="1200" dirty="0" smtClean="0">
                <a:solidFill>
                  <a:schemeClr val="tx1"/>
                </a:solidFill>
                <a:effectLst/>
                <a:latin typeface="+mn-lt"/>
                <a:ea typeface="+mn-ea"/>
                <a:cs typeface="+mn-cs"/>
              </a:rPr>
              <a:t> from the </a:t>
            </a:r>
            <a:r>
              <a:rPr lang="en-US" sz="1200" i="1" kern="1200" dirty="0" smtClean="0">
                <a:solidFill>
                  <a:schemeClr val="tx1"/>
                </a:solidFill>
                <a:effectLst/>
                <a:latin typeface="+mn-lt"/>
                <a:ea typeface="+mn-ea"/>
                <a:cs typeface="+mn-cs"/>
              </a:rPr>
              <a:t>values</a:t>
            </a:r>
            <a:r>
              <a:rPr lang="en-US" sz="1200" kern="1200" dirty="0" smtClean="0">
                <a:solidFill>
                  <a:schemeClr val="tx1"/>
                </a:solidFill>
                <a:effectLst/>
                <a:latin typeface="+mn-lt"/>
                <a:ea typeface="+mn-ea"/>
                <a:cs typeface="+mn-cs"/>
              </a:rPr>
              <a:t> folder, and paste it in the </a:t>
            </a:r>
            <a:r>
              <a:rPr lang="en-US" sz="1200" i="1" kern="1200" dirty="0" smtClean="0">
                <a:solidFill>
                  <a:schemeClr val="tx1"/>
                </a:solidFill>
                <a:effectLst/>
                <a:latin typeface="+mn-lt"/>
                <a:ea typeface="+mn-ea"/>
                <a:cs typeface="+mn-cs"/>
              </a:rPr>
              <a:t>values-v21</a:t>
            </a:r>
            <a:r>
              <a:rPr lang="en-US" sz="1200" kern="1200" dirty="0" smtClean="0">
                <a:solidFill>
                  <a:schemeClr val="tx1"/>
                </a:solidFill>
                <a:effectLst/>
                <a:latin typeface="+mn-lt"/>
                <a:ea typeface="+mn-ea"/>
                <a:cs typeface="+mn-cs"/>
              </a:rPr>
              <a:t> folder.</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21</a:t>
            </a:fld>
            <a:endParaRPr lang="en-US"/>
          </a:p>
        </p:txBody>
      </p:sp>
    </p:spTree>
    <p:extLst>
      <p:ext uri="{BB962C8B-B14F-4D97-AF65-F5344CB8AC3E}">
        <p14:creationId xmlns:p14="http://schemas.microsoft.com/office/powerpoint/2010/main" val="609783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098633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We want the app to use a Material theme if it’s running on API level 21, so edit </a:t>
            </a:r>
            <a:r>
              <a:rPr lang="en-US" sz="1200" i="1" kern="1200" dirty="0" err="1" smtClean="0">
                <a:solidFill>
                  <a:schemeClr val="tx1"/>
                </a:solidFill>
                <a:effectLst/>
                <a:latin typeface="+mn-lt"/>
                <a:ea typeface="+mn-ea"/>
                <a:cs typeface="+mn-cs"/>
              </a:rPr>
              <a:t>styles.xml</a:t>
            </a:r>
            <a:r>
              <a:rPr lang="en-US" sz="1200" kern="1200" dirty="0" smtClean="0">
                <a:solidFill>
                  <a:schemeClr val="tx1"/>
                </a:solidFill>
                <a:effectLst/>
                <a:latin typeface="+mn-lt"/>
                <a:ea typeface="+mn-ea"/>
                <a:cs typeface="+mn-cs"/>
              </a:rPr>
              <a:t> in the </a:t>
            </a:r>
            <a:r>
              <a:rPr lang="en-US" sz="1200" i="1" kern="1200" dirty="0" smtClean="0">
                <a:solidFill>
                  <a:schemeClr val="tx1"/>
                </a:solidFill>
                <a:effectLst/>
                <a:latin typeface="+mn-lt"/>
                <a:ea typeface="+mn-ea"/>
                <a:cs typeface="+mn-cs"/>
              </a:rPr>
              <a:t>values-v21</a:t>
            </a:r>
            <a:r>
              <a:rPr lang="en-US" sz="1200" kern="1200" dirty="0" smtClean="0">
                <a:solidFill>
                  <a:schemeClr val="tx1"/>
                </a:solidFill>
                <a:effectLst/>
                <a:latin typeface="+mn-lt"/>
                <a:ea typeface="+mn-ea"/>
                <a:cs typeface="+mn-cs"/>
              </a:rPr>
              <a:t> folder so that it uses a theme of </a:t>
            </a:r>
            <a:r>
              <a:rPr lang="en-US" sz="1200" kern="1200" dirty="0" err="1" smtClean="0">
                <a:solidFill>
                  <a:schemeClr val="tx1"/>
                </a:solidFill>
                <a:effectLst/>
                <a:latin typeface="+mn-lt"/>
                <a:ea typeface="+mn-ea"/>
                <a:cs typeface="+mn-cs"/>
              </a:rPr>
              <a:t>Theme.Material.Light</a:t>
            </a:r>
            <a:r>
              <a:rPr lang="en-US" sz="1200" kern="1200" dirty="0" smtClean="0">
                <a:solidFill>
                  <a:schemeClr val="tx1"/>
                </a:solidFill>
                <a:effectLst/>
                <a:latin typeface="+mn-lt"/>
                <a:ea typeface="+mn-ea"/>
                <a:cs typeface="+mn-cs"/>
              </a:rPr>
              <a:t>:</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The style name we’re using in each style resource file should be the same, because this enables an appropriate theme to be used at runtime. Let’s see how.</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22</a:t>
            </a:fld>
            <a:endParaRPr lang="en-US"/>
          </a:p>
        </p:txBody>
      </p:sp>
    </p:spTree>
    <p:extLst>
      <p:ext uri="{BB962C8B-B14F-4D97-AF65-F5344CB8AC3E}">
        <p14:creationId xmlns:p14="http://schemas.microsoft.com/office/powerpoint/2010/main" val="1870533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What happens when you run the app</a:t>
            </a:r>
          </a:p>
          <a:p>
            <a:pPr fontAlgn="base"/>
            <a:r>
              <a:rPr lang="en-US" sz="1200" b="1" i="0" kern="1200" dirty="0" smtClean="0">
                <a:solidFill>
                  <a:schemeClr val="tx1"/>
                </a:solidFill>
                <a:effectLst/>
                <a:latin typeface="+mn-lt"/>
                <a:ea typeface="+mn-ea"/>
                <a:cs typeface="+mn-cs"/>
              </a:rPr>
              <a:t>1. When you run the app, Android sees that it needs to apply the theme described by @style/</a:t>
            </a:r>
            <a:r>
              <a:rPr lang="en-US" sz="1200" b="1" i="0" kern="1200" dirty="0" err="1" smtClean="0">
                <a:solidFill>
                  <a:schemeClr val="tx1"/>
                </a:solidFill>
                <a:effectLst/>
                <a:latin typeface="+mn-lt"/>
                <a:ea typeface="+mn-ea"/>
                <a:cs typeface="+mn-cs"/>
              </a:rPr>
              <a:t>AppTheme</a:t>
            </a:r>
            <a:r>
              <a:rPr lang="en-US" sz="1200" b="1" i="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2. If the app’s running on API level 21, it uses the style called </a:t>
            </a:r>
            <a:r>
              <a:rPr lang="en-US" sz="1200" b="1" i="0" kern="1200" dirty="0" err="1" smtClean="0">
                <a:solidFill>
                  <a:schemeClr val="tx1"/>
                </a:solidFill>
                <a:effectLst/>
                <a:latin typeface="+mn-lt"/>
                <a:ea typeface="+mn-ea"/>
                <a:cs typeface="+mn-cs"/>
              </a:rPr>
              <a:t>AppTheme</a:t>
            </a:r>
            <a:r>
              <a:rPr lang="en-US" sz="1200" b="1" i="0" kern="1200" dirty="0" smtClean="0">
                <a:solidFill>
                  <a:schemeClr val="tx1"/>
                </a:solidFill>
                <a:effectLst/>
                <a:latin typeface="+mn-lt"/>
                <a:ea typeface="+mn-ea"/>
                <a:cs typeface="+mn-cs"/>
              </a:rPr>
              <a:t> in the values-21 folder.</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style specifies a theme of </a:t>
            </a:r>
            <a:r>
              <a:rPr lang="en-US" sz="1200" b="0" i="0" kern="1200" dirty="0" err="1" smtClean="0">
                <a:solidFill>
                  <a:schemeClr val="tx1"/>
                </a:solidFill>
                <a:effectLst/>
                <a:latin typeface="+mn-lt"/>
                <a:ea typeface="+mn-ea"/>
                <a:cs typeface="+mn-cs"/>
              </a:rPr>
              <a:t>Theme.Material.Light</a:t>
            </a:r>
            <a:r>
              <a:rPr lang="en-US" sz="1200" b="0" i="0" kern="1200" dirty="0" smtClean="0">
                <a:solidFill>
                  <a:schemeClr val="tx1"/>
                </a:solidFill>
                <a:effectLst/>
                <a:latin typeface="+mn-lt"/>
                <a:ea typeface="+mn-ea"/>
                <a:cs typeface="+mn-cs"/>
              </a:rPr>
              <a:t>, so it applies this theme.</a:t>
            </a:r>
          </a:p>
          <a:p>
            <a:pPr fontAlgn="base"/>
            <a:r>
              <a:rPr lang="en-US" sz="1200" b="1" i="0" kern="1200" dirty="0" smtClean="0">
                <a:solidFill>
                  <a:schemeClr val="tx1"/>
                </a:solidFill>
                <a:effectLst/>
                <a:latin typeface="+mn-lt"/>
                <a:ea typeface="+mn-ea"/>
                <a:cs typeface="+mn-cs"/>
              </a:rPr>
              <a:t>3. If the app’s running on an API level below 21, it uses the style called </a:t>
            </a:r>
            <a:r>
              <a:rPr lang="en-US" sz="1200" b="1" i="0" kern="1200" dirty="0" err="1" smtClean="0">
                <a:solidFill>
                  <a:schemeClr val="tx1"/>
                </a:solidFill>
                <a:effectLst/>
                <a:latin typeface="+mn-lt"/>
                <a:ea typeface="+mn-ea"/>
                <a:cs typeface="+mn-cs"/>
              </a:rPr>
              <a:t>AppTheme</a:t>
            </a:r>
            <a:r>
              <a:rPr lang="en-US" sz="1200" b="1" i="0" kern="1200" dirty="0" smtClean="0">
                <a:solidFill>
                  <a:schemeClr val="tx1"/>
                </a:solidFill>
                <a:effectLst/>
                <a:latin typeface="+mn-lt"/>
                <a:ea typeface="+mn-ea"/>
                <a:cs typeface="+mn-cs"/>
              </a:rPr>
              <a:t> in the values folder.</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The style specifies a theme of </a:t>
            </a:r>
            <a:r>
              <a:rPr lang="en-US" sz="1200" kern="1200" dirty="0" err="1" smtClean="0">
                <a:solidFill>
                  <a:schemeClr val="tx1"/>
                </a:solidFill>
                <a:effectLst/>
                <a:latin typeface="+mn-lt"/>
                <a:ea typeface="+mn-ea"/>
                <a:cs typeface="+mn-cs"/>
              </a:rPr>
              <a:t>Theme.Holo.Light</a:t>
            </a:r>
            <a:r>
              <a:rPr lang="en-US" sz="1200" kern="1200" dirty="0" smtClean="0">
                <a:solidFill>
                  <a:schemeClr val="tx1"/>
                </a:solidFill>
                <a:effectLst/>
                <a:latin typeface="+mn-lt"/>
                <a:ea typeface="+mn-ea"/>
                <a:cs typeface="+mn-cs"/>
              </a:rPr>
              <a:t>, so this theme is applied instead.</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1619455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Adding action items to the action bar</a:t>
            </a:r>
          </a:p>
          <a:p>
            <a:pPr fontAlgn="base"/>
            <a:r>
              <a:rPr lang="en-US" sz="1200" b="0" i="0" kern="1200" dirty="0" smtClean="0">
                <a:solidFill>
                  <a:schemeClr val="tx1"/>
                </a:solidFill>
                <a:effectLst/>
                <a:latin typeface="+mn-lt"/>
                <a:ea typeface="+mn-ea"/>
                <a:cs typeface="+mn-cs"/>
              </a:rPr>
              <a:t>Most of the time, you’ll want to add action items to the action bar. These are buttons or text in the action bar you can click on to make something happen. As an example, we’re going to add a “Create Order” button to our action bar.</a:t>
            </a: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24</a:t>
            </a:fld>
            <a:endParaRPr lang="en-US"/>
          </a:p>
        </p:txBody>
      </p:sp>
    </p:spTree>
    <p:extLst>
      <p:ext uri="{BB962C8B-B14F-4D97-AF65-F5344CB8AC3E}">
        <p14:creationId xmlns:p14="http://schemas.microsoft.com/office/powerpoint/2010/main" val="113957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When you create a project containing an activity, Android Studio creates a default menu resource file for you. We told Android Studio to call this file </a:t>
            </a:r>
            <a:r>
              <a:rPr lang="en-US" sz="1200" kern="1200" dirty="0" err="1" smtClean="0">
                <a:solidFill>
                  <a:schemeClr val="tx1"/>
                </a:solidFill>
                <a:effectLst/>
                <a:latin typeface="+mn-lt"/>
                <a:ea typeface="+mn-ea"/>
                <a:cs typeface="+mn-cs"/>
              </a:rPr>
              <a:t>menu_main.xml</a:t>
            </a:r>
            <a:r>
              <a:rPr lang="en-US" sz="1200" kern="1200" dirty="0" smtClean="0">
                <a:solidFill>
                  <a:schemeClr val="tx1"/>
                </a:solidFill>
                <a:effectLst/>
                <a:latin typeface="+mn-lt"/>
                <a:ea typeface="+mn-ea"/>
                <a:cs typeface="+mn-cs"/>
              </a:rPr>
              <a:t>, and it created it in the app/</a:t>
            </a:r>
            <a:r>
              <a:rPr lang="en-US" sz="1200" kern="1200" dirty="0" err="1" smtClean="0">
                <a:solidFill>
                  <a:schemeClr val="tx1"/>
                </a:solidFill>
                <a:effectLst/>
                <a:latin typeface="+mn-lt"/>
                <a:ea typeface="+mn-ea"/>
                <a:cs typeface="+mn-cs"/>
              </a:rPr>
              <a:t>src</a:t>
            </a:r>
            <a:r>
              <a:rPr lang="en-US" sz="1200" kern="1200" dirty="0" smtClean="0">
                <a:solidFill>
                  <a:schemeClr val="tx1"/>
                </a:solidFill>
                <a:effectLst/>
                <a:latin typeface="+mn-lt"/>
                <a:ea typeface="+mn-ea"/>
                <a:cs typeface="+mn-cs"/>
              </a:rPr>
              <a:t>/main/res/menu folder. All menu resource files go in this folder.</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26</a:t>
            </a:fld>
            <a:endParaRPr lang="en-US"/>
          </a:p>
        </p:txBody>
      </p:sp>
    </p:spTree>
    <p:extLst>
      <p:ext uri="{BB962C8B-B14F-4D97-AF65-F5344CB8AC3E}">
        <p14:creationId xmlns:p14="http://schemas.microsoft.com/office/powerpoint/2010/main" val="1188392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Here’s the menu resource file Android Studio created for us. It describes a single Settings action item that appears in the action bar overflow:</a:t>
            </a:r>
            <a:br>
              <a:rPr lang="en-US" sz="120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Each menu resource file has a &lt;menu&gt; element at its root. A menu resource file defines a single menu, or set of items to be added to the action bar. Your app can contain multiple resource files, and this is useful if you want different activities to have different items on their action bars.</a:t>
            </a: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27</a:t>
            </a:fld>
            <a:endParaRPr lang="en-US"/>
          </a:p>
        </p:txBody>
      </p:sp>
    </p:spTree>
    <p:extLst>
      <p:ext uri="{BB962C8B-B14F-4D97-AF65-F5344CB8AC3E}">
        <p14:creationId xmlns:p14="http://schemas.microsoft.com/office/powerpoint/2010/main" val="1224176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a:t>
            </a:r>
            <a:r>
              <a:rPr lang="en-US" dirty="0" err="1" smtClean="0"/>
              <a:t>showAsAction</a:t>
            </a:r>
            <a:r>
              <a:rPr lang="en-US" sz="1200" b="0" i="0" kern="1200" dirty="0" smtClean="0">
                <a:solidFill>
                  <a:schemeClr val="tx1"/>
                </a:solidFill>
                <a:effectLst/>
                <a:latin typeface="+mn-lt"/>
                <a:ea typeface="+mn-ea"/>
                <a:cs typeface="+mn-cs"/>
              </a:rPr>
              <a:t> attribute is used to say how you want the item to appear in the action bar. As an example, you can use it to get an item to appear in the overflow rather than the main action bar, or to place an item on the main action bar only if there’s room. The attribute can take the following values: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28</a:t>
            </a:fld>
            <a:endParaRPr lang="en-US"/>
          </a:p>
        </p:txBody>
      </p:sp>
    </p:spTree>
    <p:extLst>
      <p:ext uri="{BB962C8B-B14F-4D97-AF65-F5344CB8AC3E}">
        <p14:creationId xmlns:p14="http://schemas.microsoft.com/office/powerpoint/2010/main" val="84951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Items are added to the menu using the &lt;item&gt; element. Each action item is described using a separate &lt;item&gt;. </a:t>
            </a:r>
            <a:r>
              <a:rPr lang="en-US" sz="1200" b="0" i="0" kern="1200" smtClean="0">
                <a:solidFill>
                  <a:schemeClr val="tx1"/>
                </a:solidFill>
                <a:effectLst/>
                <a:latin typeface="+mn-lt"/>
                <a:ea typeface="+mn-ea"/>
                <a:cs typeface="+mn-cs"/>
              </a:rPr>
              <a:t>The &lt;item&gt; element has a number of attributes you can use, here are some of the most common ones: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29</a:t>
            </a:fld>
            <a:endParaRPr lang="en-US"/>
          </a:p>
        </p:txBody>
      </p:sp>
    </p:spTree>
    <p:extLst>
      <p:ext uri="{BB962C8B-B14F-4D97-AF65-F5344CB8AC3E}">
        <p14:creationId xmlns:p14="http://schemas.microsoft.com/office/powerpoint/2010/main" val="1852387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Let’s look again at the </a:t>
            </a:r>
            <a:r>
              <a:rPr lang="en-US" dirty="0" err="1" smtClean="0"/>
              <a:t>showAsAction</a:t>
            </a:r>
            <a:r>
              <a:rPr lang="en-US" sz="1200" b="0" i="0" kern="1200" dirty="0" smtClean="0">
                <a:solidFill>
                  <a:schemeClr val="tx1"/>
                </a:solidFill>
                <a:effectLst/>
                <a:latin typeface="+mn-lt"/>
                <a:ea typeface="+mn-ea"/>
                <a:cs typeface="+mn-cs"/>
              </a:rPr>
              <a:t> attribute in the menu resource code. Notice how the </a:t>
            </a:r>
            <a:r>
              <a:rPr lang="en-US" dirty="0" err="1" smtClean="0"/>
              <a:t>showAsAction</a:t>
            </a:r>
            <a:r>
              <a:rPr lang="en-US" sz="1200" b="0" i="0" kern="1200" dirty="0" err="1" smtClean="0">
                <a:solidFill>
                  <a:schemeClr val="tx1"/>
                </a:solidFill>
                <a:effectLst/>
                <a:latin typeface="+mn-lt"/>
                <a:ea typeface="+mn-ea"/>
                <a:cs typeface="+mn-cs"/>
              </a:rPr>
              <a:t>attribute</a:t>
            </a:r>
            <a:r>
              <a:rPr lang="en-US" sz="1200" b="0" i="0" kern="1200" dirty="0" smtClean="0">
                <a:solidFill>
                  <a:schemeClr val="tx1"/>
                </a:solidFill>
                <a:effectLst/>
                <a:latin typeface="+mn-lt"/>
                <a:ea typeface="+mn-ea"/>
                <a:cs typeface="+mn-cs"/>
              </a:rPr>
              <a:t> is prefixed with </a:t>
            </a:r>
            <a:r>
              <a:rPr lang="en-US" dirty="0" smtClean="0"/>
              <a:t>app:</a:t>
            </a:r>
            <a:r>
              <a:rPr lang="en-US" sz="1200" b="0" i="0" kern="1200" dirty="0" smtClean="0">
                <a:solidFill>
                  <a:schemeClr val="tx1"/>
                </a:solidFill>
                <a:effectLst/>
                <a:latin typeface="+mn-lt"/>
                <a:ea typeface="+mn-ea"/>
                <a:cs typeface="+mn-cs"/>
              </a:rPr>
              <a:t> not </a:t>
            </a:r>
            <a:r>
              <a:rPr lang="en-US" dirty="0" smtClean="0"/>
              <a:t>android:</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Earlier in the chapter, you saw how our project had a dependency on the v7 </a:t>
            </a:r>
            <a:r>
              <a:rPr lang="en-US" sz="1200" kern="1200" dirty="0" err="1" smtClean="0">
                <a:solidFill>
                  <a:schemeClr val="tx1"/>
                </a:solidFill>
                <a:effectLst/>
                <a:latin typeface="+mn-lt"/>
                <a:ea typeface="+mn-ea"/>
                <a:cs typeface="+mn-cs"/>
              </a:rPr>
              <a:t>appcompat</a:t>
            </a:r>
            <a:r>
              <a:rPr lang="en-US" sz="1200" kern="1200" dirty="0" smtClean="0">
                <a:solidFill>
                  <a:schemeClr val="tx1"/>
                </a:solidFill>
                <a:effectLst/>
                <a:latin typeface="+mn-lt"/>
                <a:ea typeface="+mn-ea"/>
                <a:cs typeface="+mn-cs"/>
              </a:rPr>
              <a:t> library. The v7 </a:t>
            </a:r>
            <a:r>
              <a:rPr lang="en-US" sz="1200" kern="1200" dirty="0" err="1" smtClean="0">
                <a:solidFill>
                  <a:schemeClr val="tx1"/>
                </a:solidFill>
                <a:effectLst/>
                <a:latin typeface="+mn-lt"/>
                <a:ea typeface="+mn-ea"/>
                <a:cs typeface="+mn-cs"/>
              </a:rPr>
              <a:t>appcompat</a:t>
            </a:r>
            <a:r>
              <a:rPr lang="en-US" sz="1200" kern="1200" dirty="0" smtClean="0">
                <a:solidFill>
                  <a:schemeClr val="tx1"/>
                </a:solidFill>
                <a:effectLst/>
                <a:latin typeface="+mn-lt"/>
                <a:ea typeface="+mn-ea"/>
                <a:cs typeface="+mn-cs"/>
              </a:rPr>
              <a:t> library doesn’t include </a:t>
            </a:r>
            <a:r>
              <a:rPr lang="en-US" sz="1200" kern="1200" dirty="0" err="1" smtClean="0">
                <a:solidFill>
                  <a:schemeClr val="tx1"/>
                </a:solidFill>
                <a:effectLst/>
                <a:latin typeface="+mn-lt"/>
                <a:ea typeface="+mn-ea"/>
                <a:cs typeface="+mn-cs"/>
              </a:rPr>
              <a:t>showAsAction</a:t>
            </a:r>
            <a:r>
              <a:rPr lang="en-US" sz="1200" kern="1200" dirty="0" smtClean="0">
                <a:solidFill>
                  <a:schemeClr val="tx1"/>
                </a:solidFill>
                <a:effectLst/>
                <a:latin typeface="+mn-lt"/>
                <a:ea typeface="+mn-ea"/>
                <a:cs typeface="+mn-cs"/>
              </a:rPr>
              <a:t> in the android namespace.</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b="0" i="1" kern="1200" dirty="0" smtClean="0">
                <a:solidFill>
                  <a:schemeClr val="tx1"/>
                </a:solidFill>
                <a:effectLst/>
                <a:latin typeface="+mn-lt"/>
                <a:ea typeface="+mn-ea"/>
                <a:cs typeface="+mn-cs"/>
              </a:rPr>
              <a:t>If your project has a dependency on the v7 </a:t>
            </a:r>
            <a:r>
              <a:rPr lang="en-US" sz="1200" b="0" i="1" kern="1200" dirty="0" err="1" smtClean="0">
                <a:solidFill>
                  <a:schemeClr val="tx1"/>
                </a:solidFill>
                <a:effectLst/>
                <a:latin typeface="+mn-lt"/>
                <a:ea typeface="+mn-ea"/>
                <a:cs typeface="+mn-cs"/>
              </a:rPr>
              <a:t>appcompat</a:t>
            </a:r>
            <a:r>
              <a:rPr lang="en-US" sz="1200" b="0" i="1" kern="1200" dirty="0" smtClean="0">
                <a:solidFill>
                  <a:schemeClr val="tx1"/>
                </a:solidFill>
                <a:effectLst/>
                <a:latin typeface="+mn-lt"/>
                <a:ea typeface="+mn-ea"/>
                <a:cs typeface="+mn-cs"/>
              </a:rPr>
              <a:t> library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showAsAction</a:t>
            </a:r>
            <a:r>
              <a:rPr lang="en-US" sz="1200" b="0" i="0" kern="1200" dirty="0" smtClean="0">
                <a:solidFill>
                  <a:schemeClr val="tx1"/>
                </a:solidFill>
                <a:effectLst/>
                <a:latin typeface="+mn-lt"/>
                <a:ea typeface="+mn-ea"/>
                <a:cs typeface="+mn-cs"/>
              </a:rPr>
              <a:t> must be prefixed with app:, and the &lt;menu&gt; attribute must include an attribute of</a:t>
            </a:r>
          </a:p>
          <a:p>
            <a:pPr fontAlgn="base"/>
            <a:r>
              <a:rPr lang="en-US" dirty="0" err="1" smtClean="0"/>
              <a:t>xmlns:app</a:t>
            </a:r>
            <a:r>
              <a:rPr lang="en-US" dirty="0" smtClean="0"/>
              <a:t>="http://</a:t>
            </a:r>
            <a:r>
              <a:rPr lang="en-US" dirty="0" err="1" smtClean="0"/>
              <a:t>schemas.android.com</a:t>
            </a:r>
            <a:r>
              <a:rPr lang="en-US" dirty="0" smtClean="0"/>
              <a:t>/</a:t>
            </a:r>
            <a:r>
              <a:rPr lang="en-US" dirty="0" err="1" smtClean="0"/>
              <a:t>apk</a:t>
            </a:r>
            <a:r>
              <a:rPr lang="en-US" dirty="0" smtClean="0"/>
              <a:t>/res-</a:t>
            </a:r>
            <a:r>
              <a:rPr lang="en-US" dirty="0" err="1" smtClean="0"/>
              <a:t>auto"</a:t>
            </a:r>
            <a:r>
              <a:rPr lang="en-US" sz="1200" b="0" i="1" kern="1200" dirty="0" err="1" smtClean="0">
                <a:solidFill>
                  <a:schemeClr val="tx1"/>
                </a:solidFill>
                <a:effectLst/>
                <a:latin typeface="+mn-lt"/>
                <a:ea typeface="+mn-ea"/>
                <a:cs typeface="+mn-cs"/>
              </a:rPr>
              <a:t>If</a:t>
            </a:r>
            <a:r>
              <a:rPr lang="en-US" sz="1200" b="0" i="1" kern="1200" dirty="0" smtClean="0">
                <a:solidFill>
                  <a:schemeClr val="tx1"/>
                </a:solidFill>
                <a:effectLst/>
                <a:latin typeface="+mn-lt"/>
                <a:ea typeface="+mn-ea"/>
                <a:cs typeface="+mn-cs"/>
              </a:rPr>
              <a:t> your project has </a:t>
            </a:r>
            <a:r>
              <a:rPr lang="en-US" sz="1200" b="1" i="1" kern="1200" dirty="0" smtClean="0">
                <a:solidFill>
                  <a:schemeClr val="tx1"/>
                </a:solidFill>
                <a:effectLst/>
                <a:latin typeface="+mn-lt"/>
                <a:ea typeface="+mn-ea"/>
                <a:cs typeface="+mn-cs"/>
              </a:rPr>
              <a:t>no</a:t>
            </a:r>
            <a:r>
              <a:rPr lang="en-US" sz="1200" b="0" i="1" kern="1200" dirty="0" smtClean="0">
                <a:solidFill>
                  <a:schemeClr val="tx1"/>
                </a:solidFill>
                <a:effectLst/>
                <a:latin typeface="+mn-lt"/>
                <a:ea typeface="+mn-ea"/>
                <a:cs typeface="+mn-cs"/>
              </a:rPr>
              <a:t> dependency on the v7 </a:t>
            </a:r>
            <a:r>
              <a:rPr lang="en-US" sz="1200" b="0" i="1" kern="1200" dirty="0" err="1" smtClean="0">
                <a:solidFill>
                  <a:schemeClr val="tx1"/>
                </a:solidFill>
                <a:effectLst/>
                <a:latin typeface="+mn-lt"/>
                <a:ea typeface="+mn-ea"/>
                <a:cs typeface="+mn-cs"/>
              </a:rPr>
              <a:t>appcompat</a:t>
            </a:r>
            <a:r>
              <a:rPr lang="en-US" sz="1200" b="0" i="1" kern="1200" dirty="0" smtClean="0">
                <a:solidFill>
                  <a:schemeClr val="tx1"/>
                </a:solidFill>
                <a:effectLst/>
                <a:latin typeface="+mn-lt"/>
                <a:ea typeface="+mn-ea"/>
                <a:cs typeface="+mn-cs"/>
              </a:rPr>
              <a:t> library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showAsAction</a:t>
            </a:r>
            <a:r>
              <a:rPr lang="en-US" sz="1200" b="0" i="0" kern="1200" dirty="0" smtClean="0">
                <a:solidFill>
                  <a:schemeClr val="tx1"/>
                </a:solidFill>
                <a:effectLst/>
                <a:latin typeface="+mn-lt"/>
                <a:ea typeface="+mn-ea"/>
                <a:cs typeface="+mn-cs"/>
              </a:rPr>
              <a:t> must be prefixed </a:t>
            </a:r>
            <a:r>
              <a:rPr lang="en-US" sz="1200" b="0" i="0" kern="1200" dirty="0" err="1" smtClean="0">
                <a:solidFill>
                  <a:schemeClr val="tx1"/>
                </a:solidFill>
                <a:effectLst/>
                <a:latin typeface="+mn-lt"/>
                <a:ea typeface="+mn-ea"/>
                <a:cs typeface="+mn-cs"/>
              </a:rPr>
              <a:t>withandroid</a:t>
            </a:r>
            <a:r>
              <a:rPr lang="en-US" sz="1200" b="0" i="0" kern="1200" dirty="0" smtClean="0">
                <a:solidFill>
                  <a:schemeClr val="tx1"/>
                </a:solidFill>
                <a:effectLst/>
                <a:latin typeface="+mn-lt"/>
                <a:ea typeface="+mn-ea"/>
                <a:cs typeface="+mn-cs"/>
              </a:rPr>
              <a:t>:, not app:. You can also omit the attribute</a:t>
            </a:r>
          </a:p>
          <a:p>
            <a:pPr fontAlgn="base"/>
            <a:r>
              <a:rPr lang="en-US" dirty="0" err="1" smtClean="0"/>
              <a:t>xmlns:app</a:t>
            </a:r>
            <a:r>
              <a:rPr lang="en-US" dirty="0" smtClean="0"/>
              <a:t>="http://</a:t>
            </a:r>
            <a:r>
              <a:rPr lang="en-US" dirty="0" err="1" smtClean="0"/>
              <a:t>schemas.android.com</a:t>
            </a:r>
            <a:r>
              <a:rPr lang="en-US" dirty="0" smtClean="0"/>
              <a:t>/</a:t>
            </a:r>
            <a:r>
              <a:rPr lang="en-US" dirty="0" err="1" smtClean="0"/>
              <a:t>apk</a:t>
            </a:r>
            <a:r>
              <a:rPr lang="en-US" dirty="0" smtClean="0"/>
              <a:t>/res-</a:t>
            </a:r>
            <a:r>
              <a:rPr lang="en-US" dirty="0" err="1" smtClean="0"/>
              <a:t>auto"</a:t>
            </a:r>
            <a:r>
              <a:rPr lang="en-US" sz="1200" b="0" i="0" kern="1200" dirty="0" err="1" smtClean="0">
                <a:solidFill>
                  <a:schemeClr val="tx1"/>
                </a:solidFill>
                <a:effectLst/>
                <a:latin typeface="+mn-lt"/>
                <a:ea typeface="+mn-ea"/>
                <a:cs typeface="+mn-cs"/>
              </a:rPr>
              <a:t>from</a:t>
            </a:r>
            <a:r>
              <a:rPr lang="en-US" sz="1200" b="0" i="0" kern="1200" dirty="0" smtClean="0">
                <a:solidFill>
                  <a:schemeClr val="tx1"/>
                </a:solidFill>
                <a:effectLst/>
                <a:latin typeface="+mn-lt"/>
                <a:ea typeface="+mn-ea"/>
                <a:cs typeface="+mn-cs"/>
              </a:rPr>
              <a:t> the &lt;menu&gt; element.</a:t>
            </a:r>
          </a:p>
          <a:p>
            <a:pPr fontAlgn="base"/>
            <a:endParaRPr lang="en-US" sz="1200" kern="1200" dirty="0" smtClean="0">
              <a:solidFill>
                <a:schemeClr val="tx1"/>
              </a:solidFill>
              <a:effectLst/>
              <a:latin typeface="+mn-lt"/>
              <a:ea typeface="+mn-ea"/>
              <a:cs typeface="+mn-cs"/>
            </a:endParaRPr>
          </a:p>
          <a:p>
            <a:pPr fontAlgn="base"/>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30</a:t>
            </a:fld>
            <a:endParaRPr lang="en-US"/>
          </a:p>
        </p:txBody>
      </p:sp>
    </p:spTree>
    <p:extLst>
      <p:ext uri="{BB962C8B-B14F-4D97-AF65-F5344CB8AC3E}">
        <p14:creationId xmlns:p14="http://schemas.microsoft.com/office/powerpoint/2010/main" val="21389936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Add a new action item</a:t>
            </a:r>
          </a:p>
          <a:p>
            <a:pPr fontAlgn="base"/>
            <a:r>
              <a:rPr lang="en-US" sz="1200" b="0" i="0" kern="1200" dirty="0" smtClean="0">
                <a:solidFill>
                  <a:schemeClr val="tx1"/>
                </a:solidFill>
                <a:effectLst/>
                <a:latin typeface="+mn-lt"/>
                <a:ea typeface="+mn-ea"/>
                <a:cs typeface="+mn-cs"/>
              </a:rPr>
              <a:t>We’re going to add a new item to the action bar for creating orders. The item will have a title of “Create Order” and an icon.</a:t>
            </a:r>
          </a:p>
          <a:p>
            <a:pPr fontAlgn="base"/>
            <a:r>
              <a:rPr lang="en-US" sz="1200" b="0" i="0" kern="1200" dirty="0" smtClean="0">
                <a:solidFill>
                  <a:schemeClr val="tx1"/>
                </a:solidFill>
                <a:effectLst/>
                <a:latin typeface="+mn-lt"/>
                <a:ea typeface="+mn-ea"/>
                <a:cs typeface="+mn-cs"/>
              </a:rPr>
              <a:t>When you use icons in your action bar, you can create your own or use icons from the Android action bar icon pack. The icon pack contains many standard icons you can use in your apps.</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31</a:t>
            </a:fld>
            <a:endParaRPr lang="en-US"/>
          </a:p>
        </p:txBody>
      </p:sp>
    </p:spTree>
    <p:extLst>
      <p:ext uri="{BB962C8B-B14F-4D97-AF65-F5344CB8AC3E}">
        <p14:creationId xmlns:p14="http://schemas.microsoft.com/office/powerpoint/2010/main" val="597400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We’re going to use the </a:t>
            </a:r>
            <a:r>
              <a:rPr lang="en-US" sz="1200" kern="1200" dirty="0" err="1" smtClean="0">
                <a:solidFill>
                  <a:schemeClr val="tx1"/>
                </a:solidFill>
                <a:effectLst/>
                <a:latin typeface="+mn-lt"/>
                <a:ea typeface="+mn-ea"/>
                <a:cs typeface="+mn-cs"/>
              </a:rPr>
              <a:t>ic_action_new_event</a:t>
            </a:r>
            <a:r>
              <a:rPr lang="en-US" sz="1200" kern="1200" dirty="0" smtClean="0">
                <a:solidFill>
                  <a:schemeClr val="tx1"/>
                </a:solidFill>
                <a:effectLst/>
                <a:latin typeface="+mn-lt"/>
                <a:ea typeface="+mn-ea"/>
                <a:cs typeface="+mn-cs"/>
              </a:rPr>
              <a:t> icon from the icon pack. First, download the icon pack from https://</a:t>
            </a:r>
            <a:r>
              <a:rPr lang="en-US" sz="1200" kern="1200" dirty="0" err="1" smtClean="0">
                <a:solidFill>
                  <a:schemeClr val="tx1"/>
                </a:solidFill>
                <a:effectLst/>
                <a:latin typeface="+mn-lt"/>
                <a:ea typeface="+mn-ea"/>
                <a:cs typeface="+mn-cs"/>
              </a:rPr>
              <a:t>developer.android.com</a:t>
            </a:r>
            <a:r>
              <a:rPr lang="en-US" sz="1200" kern="1200" dirty="0" smtClean="0">
                <a:solidFill>
                  <a:schemeClr val="tx1"/>
                </a:solidFill>
                <a:effectLst/>
                <a:latin typeface="+mn-lt"/>
                <a:ea typeface="+mn-ea"/>
                <a:cs typeface="+mn-cs"/>
              </a:rPr>
              <a:t>/design/downloads/</a:t>
            </a:r>
            <a:r>
              <a:rPr lang="en-US" sz="1200" kern="1200" dirty="0" err="1" smtClean="0">
                <a:solidFill>
                  <a:schemeClr val="tx1"/>
                </a:solidFill>
                <a:effectLst/>
                <a:latin typeface="+mn-lt"/>
                <a:ea typeface="+mn-ea"/>
                <a:cs typeface="+mn-cs"/>
              </a:rPr>
              <a:t>index.html</a:t>
            </a:r>
            <a:r>
              <a:rPr lang="en-US" sz="1200" kern="1200" dirty="0" smtClean="0">
                <a:solidFill>
                  <a:schemeClr val="tx1"/>
                </a:solidFill>
                <a:effectLst/>
                <a:latin typeface="+mn-lt"/>
                <a:ea typeface="+mn-ea"/>
                <a:cs typeface="+mn-cs"/>
              </a:rPr>
              <a:t>. If you expand it, you’ll see there are many different icons for different themes and screen </a:t>
            </a:r>
            <a:r>
              <a:rPr lang="en-US" sz="1200" kern="1200" dirty="0" err="1" smtClean="0">
                <a:solidFill>
                  <a:schemeClr val="tx1"/>
                </a:solidFill>
                <a:effectLst/>
                <a:latin typeface="+mn-lt"/>
                <a:ea typeface="+mn-ea"/>
                <a:cs typeface="+mn-cs"/>
              </a:rPr>
              <a:t>sizes.The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ic_action_new_event</a:t>
            </a:r>
            <a:r>
              <a:rPr lang="en-US" sz="1200" kern="1200" dirty="0" smtClean="0">
                <a:solidFill>
                  <a:schemeClr val="tx1"/>
                </a:solidFill>
                <a:effectLst/>
                <a:latin typeface="+mn-lt"/>
                <a:ea typeface="+mn-ea"/>
                <a:cs typeface="+mn-cs"/>
              </a:rPr>
              <a:t> icons are located in the Action Bar Icons/</a:t>
            </a:r>
            <a:r>
              <a:rPr lang="en-US" sz="1200" kern="1200" dirty="0" err="1" smtClean="0">
                <a:solidFill>
                  <a:schemeClr val="tx1"/>
                </a:solidFill>
                <a:effectLst/>
                <a:latin typeface="+mn-lt"/>
                <a:ea typeface="+mn-ea"/>
                <a:cs typeface="+mn-cs"/>
              </a:rPr>
              <a:t>holo_light</a:t>
            </a:r>
            <a:r>
              <a:rPr lang="en-US" sz="1200" kern="1200" dirty="0" smtClean="0">
                <a:solidFill>
                  <a:schemeClr val="tx1"/>
                </a:solidFill>
                <a:effectLst/>
                <a:latin typeface="+mn-lt"/>
                <a:ea typeface="+mn-ea"/>
                <a:cs typeface="+mn-cs"/>
              </a:rPr>
              <a:t>/05_content_new_event folder. There are different icons for different screen sizes, indicated by their folder name.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32</a:t>
            </a:fld>
            <a:endParaRPr lang="en-US"/>
          </a:p>
        </p:txBody>
      </p:sp>
    </p:spTree>
    <p:extLst>
      <p:ext uri="{BB962C8B-B14F-4D97-AF65-F5344CB8AC3E}">
        <p14:creationId xmlns:p14="http://schemas.microsoft.com/office/powerpoint/2010/main" val="1659954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Great apps have a clear structure</a:t>
            </a:r>
          </a:p>
          <a:p>
            <a:pPr fontAlgn="base"/>
            <a:r>
              <a:rPr lang="en-US" sz="1200" kern="1200" dirty="0" smtClean="0">
                <a:solidFill>
                  <a:schemeClr val="tx1"/>
                </a:solidFill>
                <a:effectLst/>
                <a:latin typeface="+mn-lt"/>
                <a:ea typeface="+mn-ea"/>
                <a:cs typeface="+mn-cs"/>
              </a:rPr>
              <a:t>Back in </a:t>
            </a:r>
            <a:r>
              <a:rPr lang="en-US" sz="1200" u="none" strike="noStrike" kern="1200" dirty="0" smtClean="0">
                <a:solidFill>
                  <a:schemeClr val="tx1"/>
                </a:solidFill>
                <a:effectLst/>
                <a:latin typeface="+mn-lt"/>
                <a:ea typeface="+mn-ea"/>
                <a:cs typeface="+mn-cs"/>
                <a:hlinkClick r:id="rId3"/>
              </a:rPr>
              <a:t>Chapter 6</a:t>
            </a:r>
            <a:r>
              <a:rPr lang="en-US" sz="1200" kern="1200" dirty="0" smtClean="0">
                <a:solidFill>
                  <a:schemeClr val="tx1"/>
                </a:solidFill>
                <a:effectLst/>
                <a:latin typeface="+mn-lt"/>
                <a:ea typeface="+mn-ea"/>
                <a:cs typeface="+mn-cs"/>
              </a:rPr>
              <a:t>, we looked at ways of structuring an app to create the best user experience. Remember that when you create an app, you will have three different types of screen:</a:t>
            </a:r>
          </a:p>
          <a:p>
            <a:pPr fontAlgn="base"/>
            <a:r>
              <a:rPr lang="en-US" sz="1200" b="1" i="0" kern="1200" cap="all" dirty="0" smtClean="0">
                <a:solidFill>
                  <a:schemeClr val="tx1"/>
                </a:solidFill>
                <a:effectLst/>
                <a:latin typeface="+mn-lt"/>
                <a:ea typeface="+mn-ea"/>
                <a:cs typeface="+mn-cs"/>
              </a:rPr>
              <a:t>TOP-LEVEL SCREENS</a:t>
            </a:r>
          </a:p>
          <a:p>
            <a:pPr fontAlgn="base"/>
            <a:r>
              <a:rPr lang="en-US" sz="1200" kern="1200" dirty="0" smtClean="0">
                <a:solidFill>
                  <a:schemeClr val="tx1"/>
                </a:solidFill>
                <a:effectLst/>
                <a:latin typeface="+mn-lt"/>
                <a:ea typeface="+mn-ea"/>
                <a:cs typeface="+mn-cs"/>
              </a:rPr>
              <a:t>This is usually the first activity in your app that your user sees.</a:t>
            </a:r>
          </a:p>
          <a:p>
            <a:pPr fontAlgn="base"/>
            <a:r>
              <a:rPr lang="en-US" sz="1200" b="1" i="0" kern="1200" cap="all" dirty="0" smtClean="0">
                <a:solidFill>
                  <a:schemeClr val="tx1"/>
                </a:solidFill>
                <a:effectLst/>
                <a:latin typeface="+mn-lt"/>
                <a:ea typeface="+mn-ea"/>
                <a:cs typeface="+mn-cs"/>
              </a:rPr>
              <a:t>CATEGORY SCREENS</a:t>
            </a:r>
          </a:p>
          <a:p>
            <a:pPr fontAlgn="base"/>
            <a:r>
              <a:rPr lang="en-US" sz="1200" kern="1200" dirty="0" smtClean="0">
                <a:solidFill>
                  <a:schemeClr val="tx1"/>
                </a:solidFill>
                <a:effectLst/>
                <a:latin typeface="+mn-lt"/>
                <a:ea typeface="+mn-ea"/>
                <a:cs typeface="+mn-cs"/>
              </a:rPr>
              <a:t>Category screens show the data that belongs to a particular category, often in a list. They allow the user to navigate to detail/edit screens.</a:t>
            </a:r>
          </a:p>
          <a:p>
            <a:pPr fontAlgn="base"/>
            <a:r>
              <a:rPr lang="en-US" sz="1200" b="1" i="0" kern="1200" cap="all" dirty="0" smtClean="0">
                <a:solidFill>
                  <a:schemeClr val="tx1"/>
                </a:solidFill>
                <a:effectLst/>
                <a:latin typeface="+mn-lt"/>
                <a:ea typeface="+mn-ea"/>
                <a:cs typeface="+mn-cs"/>
              </a:rPr>
              <a:t>DETAIL/EDIT SCREENS</a:t>
            </a:r>
          </a:p>
          <a:p>
            <a:pPr fontAlgn="base"/>
            <a:r>
              <a:rPr lang="en-US" sz="1200" kern="1200" dirty="0" smtClean="0">
                <a:solidFill>
                  <a:schemeClr val="tx1"/>
                </a:solidFill>
                <a:effectLst/>
                <a:latin typeface="+mn-lt"/>
                <a:ea typeface="+mn-ea"/>
                <a:cs typeface="+mn-cs"/>
              </a:rPr>
              <a:t>These display details for a particular record, let the user edit the record, or allow the user to enter new records.</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364588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You need to copy the icons to appropriate folders in your project. Copy the icon in the </a:t>
            </a:r>
            <a:r>
              <a:rPr lang="en-US" sz="1200" kern="1200" dirty="0" err="1" smtClean="0">
                <a:solidFill>
                  <a:schemeClr val="tx1"/>
                </a:solidFill>
                <a:effectLst/>
                <a:latin typeface="+mn-lt"/>
                <a:ea typeface="+mn-ea"/>
                <a:cs typeface="+mn-cs"/>
              </a:rPr>
              <a:t>drawable-hdpi</a:t>
            </a:r>
            <a:r>
              <a:rPr lang="en-US" sz="1200" kern="1200" dirty="0" smtClean="0">
                <a:solidFill>
                  <a:schemeClr val="tx1"/>
                </a:solidFill>
                <a:effectLst/>
                <a:latin typeface="+mn-lt"/>
                <a:ea typeface="+mn-ea"/>
                <a:cs typeface="+mn-cs"/>
              </a:rPr>
              <a:t> folder to the </a:t>
            </a:r>
            <a:r>
              <a:rPr lang="en-US" sz="1200" kern="1200" dirty="0" err="1" smtClean="0">
                <a:solidFill>
                  <a:schemeClr val="tx1"/>
                </a:solidFill>
                <a:effectLst/>
                <a:latin typeface="+mn-lt"/>
                <a:ea typeface="+mn-ea"/>
                <a:cs typeface="+mn-cs"/>
              </a:rPr>
              <a:t>drawable_hdpi</a:t>
            </a:r>
            <a:r>
              <a:rPr lang="en-US" sz="1200" kern="1200" dirty="0" smtClean="0">
                <a:solidFill>
                  <a:schemeClr val="tx1"/>
                </a:solidFill>
                <a:effectLst/>
                <a:latin typeface="+mn-lt"/>
                <a:ea typeface="+mn-ea"/>
                <a:cs typeface="+mn-cs"/>
              </a:rPr>
              <a:t> folder in your project, and so on.</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33</a:t>
            </a:fld>
            <a:endParaRPr lang="en-US"/>
          </a:p>
        </p:txBody>
      </p:sp>
    </p:spTree>
    <p:extLst>
      <p:ext uri="{BB962C8B-B14F-4D97-AF65-F5344CB8AC3E}">
        <p14:creationId xmlns:p14="http://schemas.microsoft.com/office/powerpoint/2010/main" val="994363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Once you’ve added the icons, add a new </a:t>
            </a:r>
            <a:r>
              <a:rPr lang="en-US" dirty="0" err="1" smtClean="0"/>
              <a:t>action_create_order</a:t>
            </a:r>
            <a:r>
              <a:rPr lang="en-US" sz="1200" b="0" i="0" kern="1200" dirty="0" smtClean="0">
                <a:solidFill>
                  <a:schemeClr val="tx1"/>
                </a:solidFill>
                <a:effectLst/>
                <a:latin typeface="+mn-lt"/>
                <a:ea typeface="+mn-ea"/>
                <a:cs typeface="+mn-cs"/>
              </a:rPr>
              <a:t> string resource to </a:t>
            </a:r>
            <a:r>
              <a:rPr lang="en-US" sz="1200" b="0" i="1" kern="1200" dirty="0" err="1" smtClean="0">
                <a:solidFill>
                  <a:schemeClr val="tx1"/>
                </a:solidFill>
                <a:effectLst/>
                <a:latin typeface="+mn-lt"/>
                <a:ea typeface="+mn-ea"/>
                <a:cs typeface="+mn-cs"/>
              </a:rPr>
              <a:t>strings.xml</a:t>
            </a:r>
            <a:r>
              <a:rPr lang="en-US" sz="1200" b="0" i="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34</a:t>
            </a:fld>
            <a:endParaRPr lang="en-US"/>
          </a:p>
        </p:txBody>
      </p:sp>
    </p:spTree>
    <p:extLst>
      <p:ext uri="{BB962C8B-B14F-4D97-AF65-F5344CB8AC3E}">
        <p14:creationId xmlns:p14="http://schemas.microsoft.com/office/powerpoint/2010/main" val="14408272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Then add the menu item to </a:t>
            </a:r>
            <a:r>
              <a:rPr lang="en-US" sz="1200" b="0" i="1" kern="1200" dirty="0" err="1" smtClean="0">
                <a:solidFill>
                  <a:schemeClr val="tx1"/>
                </a:solidFill>
                <a:effectLst/>
                <a:latin typeface="+mn-lt"/>
                <a:ea typeface="+mn-ea"/>
                <a:cs typeface="+mn-cs"/>
              </a:rPr>
              <a:t>menu_main.xml</a:t>
            </a:r>
            <a:r>
              <a:rPr lang="en-US" sz="1200" b="0" i="0" kern="1200" dirty="0" smtClean="0">
                <a:solidFill>
                  <a:schemeClr val="tx1"/>
                </a:solidFill>
                <a:effectLst/>
                <a:latin typeface="+mn-lt"/>
                <a:ea typeface="+mn-ea"/>
                <a:cs typeface="+mn-cs"/>
              </a:rPr>
              <a:t>:</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Now that you’ve added action items to the menu resource file, you need to add the items to your action bar in your activity code. Let’s see how.</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35</a:t>
            </a:fld>
            <a:endParaRPr lang="en-US"/>
          </a:p>
        </p:txBody>
      </p:sp>
    </p:spTree>
    <p:extLst>
      <p:ext uri="{BB962C8B-B14F-4D97-AF65-F5344CB8AC3E}">
        <p14:creationId xmlns:p14="http://schemas.microsoft.com/office/powerpoint/2010/main" val="8078576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Inflate the menu in the activity with the </a:t>
            </a:r>
            <a:r>
              <a:rPr lang="en-US" sz="1200" b="1" i="0" kern="1200" dirty="0" err="1" smtClean="0">
                <a:solidFill>
                  <a:schemeClr val="tx1"/>
                </a:solidFill>
                <a:effectLst/>
                <a:latin typeface="+mn-lt"/>
                <a:ea typeface="+mn-ea"/>
                <a:cs typeface="+mn-cs"/>
              </a:rPr>
              <a:t>onCreateOptionsMenu</a:t>
            </a:r>
            <a:r>
              <a:rPr lang="en-US" sz="1200" b="1" i="0" kern="1200" dirty="0" smtClean="0">
                <a:solidFill>
                  <a:schemeClr val="tx1"/>
                </a:solidFill>
                <a:effectLst/>
                <a:latin typeface="+mn-lt"/>
                <a:ea typeface="+mn-ea"/>
                <a:cs typeface="+mn-cs"/>
              </a:rPr>
              <a:t>() method</a:t>
            </a:r>
          </a:p>
          <a:p>
            <a:pPr fontAlgn="base"/>
            <a:r>
              <a:rPr lang="en-US" sz="1200" b="0" i="0" kern="1200" dirty="0" smtClean="0">
                <a:solidFill>
                  <a:schemeClr val="tx1"/>
                </a:solidFill>
                <a:effectLst/>
                <a:latin typeface="+mn-lt"/>
                <a:ea typeface="+mn-ea"/>
                <a:cs typeface="+mn-cs"/>
              </a:rPr>
              <a:t>Once you’ve created a menu resource file, you add the items it contains to the action bar by implementing the activity’s </a:t>
            </a:r>
            <a:r>
              <a:rPr lang="en-US" sz="1200" b="0" i="0" kern="1200" dirty="0" err="1" smtClean="0">
                <a:solidFill>
                  <a:schemeClr val="tx1"/>
                </a:solidFill>
                <a:effectLst/>
                <a:latin typeface="+mn-lt"/>
                <a:ea typeface="+mn-ea"/>
                <a:cs typeface="+mn-cs"/>
              </a:rPr>
              <a:t>onCreateOptionsMenu</a:t>
            </a:r>
            <a:r>
              <a:rPr lang="en-US" sz="1200" b="0" i="0" kern="1200" dirty="0" smtClean="0">
                <a:solidFill>
                  <a:schemeClr val="tx1"/>
                </a:solidFill>
                <a:effectLst/>
                <a:latin typeface="+mn-lt"/>
                <a:ea typeface="+mn-ea"/>
                <a:cs typeface="+mn-cs"/>
              </a:rPr>
              <a:t>() method. It runs when the action bar’s menu gets created and takes one parameter, a Menu object representing the action bar.</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36</a:t>
            </a:fld>
            <a:endParaRPr lang="en-US"/>
          </a:p>
        </p:txBody>
      </p:sp>
    </p:spTree>
    <p:extLst>
      <p:ext uri="{BB962C8B-B14F-4D97-AF65-F5344CB8AC3E}">
        <p14:creationId xmlns:p14="http://schemas.microsoft.com/office/powerpoint/2010/main" val="1394052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You add items to the action bar using</a:t>
            </a:r>
          </a:p>
          <a:p>
            <a:pPr fontAlgn="base"/>
            <a:r>
              <a:rPr lang="en-US" sz="1200" b="0" i="0" kern="1200" dirty="0" smtClean="0">
                <a:solidFill>
                  <a:schemeClr val="tx1"/>
                </a:solidFill>
                <a:effectLst/>
                <a:latin typeface="+mn-lt"/>
                <a:ea typeface="+mn-ea"/>
                <a:cs typeface="+mn-cs"/>
              </a:rPr>
              <a:t>This takes the menu items in the </a:t>
            </a:r>
            <a:r>
              <a:rPr lang="en-US" sz="1200" b="0" i="1" kern="1200" dirty="0" err="1" smtClean="0">
                <a:solidFill>
                  <a:schemeClr val="tx1"/>
                </a:solidFill>
                <a:effectLst/>
                <a:latin typeface="+mn-lt"/>
                <a:ea typeface="+mn-ea"/>
                <a:cs typeface="+mn-cs"/>
              </a:rPr>
              <a:t>menu_main.xml</a:t>
            </a:r>
            <a:r>
              <a:rPr lang="en-US" sz="1200" b="0" i="0" kern="1200" dirty="0" smtClean="0">
                <a:solidFill>
                  <a:schemeClr val="tx1"/>
                </a:solidFill>
                <a:effectLst/>
                <a:latin typeface="+mn-lt"/>
                <a:ea typeface="+mn-ea"/>
                <a:cs typeface="+mn-cs"/>
              </a:rPr>
              <a:t> menu resource file, and adds them to the action bar </a:t>
            </a:r>
            <a:r>
              <a:rPr lang="en-US" dirty="0" err="1" smtClean="0"/>
              <a:t>Menu</a:t>
            </a:r>
            <a:r>
              <a:rPr lang="en-US" sz="1200" b="0" i="0" kern="1200" dirty="0" err="1" smtClean="0">
                <a:solidFill>
                  <a:schemeClr val="tx1"/>
                </a:solidFill>
                <a:effectLst/>
                <a:latin typeface="+mn-lt"/>
                <a:ea typeface="+mn-ea"/>
                <a:cs typeface="+mn-cs"/>
              </a:rPr>
              <a:t>object</a:t>
            </a:r>
            <a:r>
              <a:rPr lang="en-US" sz="1200" b="0" i="0" kern="1200" dirty="0" smtClean="0">
                <a:solidFill>
                  <a:schemeClr val="tx1"/>
                </a:solidFill>
                <a:effectLst/>
                <a:latin typeface="+mn-lt"/>
                <a:ea typeface="+mn-ea"/>
                <a:cs typeface="+mn-cs"/>
              </a:rPr>
              <a:t>.</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37</a:t>
            </a:fld>
            <a:endParaRPr lang="en-US"/>
          </a:p>
        </p:txBody>
      </p:sp>
    </p:spTree>
    <p:extLst>
      <p:ext uri="{BB962C8B-B14F-4D97-AF65-F5344CB8AC3E}">
        <p14:creationId xmlns:p14="http://schemas.microsoft.com/office/powerpoint/2010/main" val="120357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React to action item clicks with the </a:t>
            </a:r>
            <a:r>
              <a:rPr lang="en-US" sz="1200" b="1" i="0" kern="1200" dirty="0" err="1" smtClean="0">
                <a:solidFill>
                  <a:schemeClr val="tx1"/>
                </a:solidFill>
                <a:effectLst/>
                <a:latin typeface="+mn-lt"/>
                <a:ea typeface="+mn-ea"/>
                <a:cs typeface="+mn-cs"/>
              </a:rPr>
              <a:t>onOptionsItemSelected</a:t>
            </a:r>
            <a:r>
              <a:rPr lang="en-US" sz="1200" b="1" i="0" kern="1200" dirty="0" smtClean="0">
                <a:solidFill>
                  <a:schemeClr val="tx1"/>
                </a:solidFill>
                <a:effectLst/>
                <a:latin typeface="+mn-lt"/>
                <a:ea typeface="+mn-ea"/>
                <a:cs typeface="+mn-cs"/>
              </a:rPr>
              <a:t>() method</a:t>
            </a:r>
          </a:p>
          <a:p>
            <a:pPr fontAlgn="base"/>
            <a:r>
              <a:rPr lang="en-US" sz="1200" kern="1200" dirty="0" smtClean="0">
                <a:solidFill>
                  <a:schemeClr val="tx1"/>
                </a:solidFill>
                <a:effectLst/>
                <a:latin typeface="+mn-lt"/>
                <a:ea typeface="+mn-ea"/>
                <a:cs typeface="+mn-cs"/>
              </a:rPr>
              <a:t>You get your activity to react to when an action item in the action bar is clicked by implementing </a:t>
            </a:r>
            <a:r>
              <a:rPr lang="en-US" sz="1200" kern="1200" dirty="0" err="1" smtClean="0">
                <a:solidFill>
                  <a:schemeClr val="tx1"/>
                </a:solidFill>
                <a:effectLst/>
                <a:latin typeface="+mn-lt"/>
                <a:ea typeface="+mn-ea"/>
                <a:cs typeface="+mn-cs"/>
              </a:rPr>
              <a:t>theonOptionsItemSelected</a:t>
            </a:r>
            <a:r>
              <a:rPr lang="en-US" sz="1200" kern="1200" dirty="0" smtClean="0">
                <a:solidFill>
                  <a:schemeClr val="tx1"/>
                </a:solidFill>
                <a:effectLst/>
                <a:latin typeface="+mn-lt"/>
                <a:ea typeface="+mn-ea"/>
                <a:cs typeface="+mn-cs"/>
              </a:rPr>
              <a:t>() method. This method runs whenever an item in the action bar is clicked.</a:t>
            </a: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onOptionsItemSelected</a:t>
            </a:r>
            <a:r>
              <a:rPr lang="en-US" sz="1200" kern="1200" dirty="0" smtClean="0">
                <a:solidFill>
                  <a:schemeClr val="tx1"/>
                </a:solidFill>
                <a:effectLst/>
                <a:latin typeface="+mn-lt"/>
                <a:ea typeface="+mn-ea"/>
                <a:cs typeface="+mn-cs"/>
              </a:rPr>
              <a:t>() method takes one attribute, a </a:t>
            </a:r>
            <a:r>
              <a:rPr lang="en-US" sz="1200" kern="1200" dirty="0" err="1" smtClean="0">
                <a:solidFill>
                  <a:schemeClr val="tx1"/>
                </a:solidFill>
                <a:effectLst/>
                <a:latin typeface="+mn-lt"/>
                <a:ea typeface="+mn-ea"/>
                <a:cs typeface="+mn-cs"/>
              </a:rPr>
              <a:t>MenuItem</a:t>
            </a:r>
            <a:r>
              <a:rPr lang="en-US" sz="1200" kern="1200" dirty="0" smtClean="0">
                <a:solidFill>
                  <a:schemeClr val="tx1"/>
                </a:solidFill>
                <a:effectLst/>
                <a:latin typeface="+mn-lt"/>
                <a:ea typeface="+mn-ea"/>
                <a:cs typeface="+mn-cs"/>
              </a:rPr>
              <a:t> object that represents the item on the action bar that was clicked. You can use the </a:t>
            </a:r>
            <a:r>
              <a:rPr lang="en-US" sz="1200" kern="1200" dirty="0" err="1" smtClean="0">
                <a:solidFill>
                  <a:schemeClr val="tx1"/>
                </a:solidFill>
                <a:effectLst/>
                <a:latin typeface="+mn-lt"/>
                <a:ea typeface="+mn-ea"/>
                <a:cs typeface="+mn-cs"/>
              </a:rPr>
              <a:t>MenuItem’s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getItemId</a:t>
            </a:r>
            <a:r>
              <a:rPr lang="en-US" sz="1200" kern="1200" dirty="0" smtClean="0">
                <a:solidFill>
                  <a:schemeClr val="tx1"/>
                </a:solidFill>
                <a:effectLst/>
                <a:latin typeface="+mn-lt"/>
                <a:ea typeface="+mn-ea"/>
                <a:cs typeface="+mn-cs"/>
              </a:rPr>
              <a:t>() method to get the ID of the item on the action bar that was clicked so that you can perform an appropriate action, such as starting a new activity.</a:t>
            </a:r>
          </a:p>
          <a:p>
            <a:pPr fontAlgn="base"/>
            <a:endParaRPr lang="en-US" sz="120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We’re going to get the Create Order action item to start a new activity called </a:t>
            </a:r>
            <a:r>
              <a:rPr lang="en-US" sz="1200" b="0" i="0" kern="1200" dirty="0" err="1" smtClean="0">
                <a:solidFill>
                  <a:schemeClr val="tx1"/>
                </a:solidFill>
                <a:effectLst/>
                <a:latin typeface="+mn-lt"/>
                <a:ea typeface="+mn-ea"/>
                <a:cs typeface="+mn-cs"/>
              </a:rPr>
              <a:t>OrderActivity</a:t>
            </a:r>
            <a:r>
              <a:rPr lang="en-US" sz="1200" b="0" i="0" kern="1200" dirty="0" smtClean="0">
                <a:solidFill>
                  <a:schemeClr val="tx1"/>
                </a:solidFill>
                <a:effectLst/>
                <a:latin typeface="+mn-lt"/>
                <a:ea typeface="+mn-ea"/>
                <a:cs typeface="+mn-cs"/>
              </a:rPr>
              <a:t> when it’s clicked.</a:t>
            </a: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38</a:t>
            </a:fld>
            <a:endParaRPr lang="en-US"/>
          </a:p>
        </p:txBody>
      </p:sp>
    </p:spTree>
    <p:extLst>
      <p:ext uri="{BB962C8B-B14F-4D97-AF65-F5344CB8AC3E}">
        <p14:creationId xmlns:p14="http://schemas.microsoft.com/office/powerpoint/2010/main" val="74566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Create </a:t>
            </a:r>
            <a:r>
              <a:rPr lang="en-US" sz="1200" b="1" i="0" kern="1200" dirty="0" err="1" smtClean="0">
                <a:solidFill>
                  <a:schemeClr val="tx1"/>
                </a:solidFill>
                <a:effectLst/>
                <a:latin typeface="+mn-lt"/>
                <a:ea typeface="+mn-ea"/>
                <a:cs typeface="+mn-cs"/>
              </a:rPr>
              <a:t>OrderActivity</a:t>
            </a:r>
            <a:endParaRPr lang="en-US" sz="1200" b="1"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We need to create a new activity called </a:t>
            </a:r>
            <a:r>
              <a:rPr lang="en-US" sz="1200" b="0" i="0" kern="1200" dirty="0" err="1" smtClean="0">
                <a:solidFill>
                  <a:schemeClr val="tx1"/>
                </a:solidFill>
                <a:effectLst/>
                <a:latin typeface="+mn-lt"/>
                <a:ea typeface="+mn-ea"/>
                <a:cs typeface="+mn-cs"/>
              </a:rPr>
              <a:t>OrderActivity</a:t>
            </a:r>
            <a:r>
              <a:rPr lang="en-US" sz="1200" b="0" i="0" kern="1200" dirty="0" smtClean="0">
                <a:solidFill>
                  <a:schemeClr val="tx1"/>
                </a:solidFill>
                <a:effectLst/>
                <a:latin typeface="+mn-lt"/>
                <a:ea typeface="+mn-ea"/>
                <a:cs typeface="+mn-cs"/>
              </a:rPr>
              <a:t> so our Create Order action item can launch it.</a:t>
            </a:r>
          </a:p>
          <a:p>
            <a:pPr fontAlgn="base"/>
            <a:r>
              <a:rPr lang="en-US" sz="1200" b="0" i="0" kern="1200" dirty="0" smtClean="0">
                <a:solidFill>
                  <a:schemeClr val="tx1"/>
                </a:solidFill>
                <a:effectLst/>
                <a:latin typeface="+mn-lt"/>
                <a:ea typeface="+mn-ea"/>
                <a:cs typeface="+mn-cs"/>
              </a:rPr>
              <a:t>Start by creating a new blank activity. Give it a name of “</a:t>
            </a:r>
            <a:r>
              <a:rPr lang="en-US" sz="1200" b="0" i="0" kern="1200" dirty="0" err="1" smtClean="0">
                <a:solidFill>
                  <a:schemeClr val="tx1"/>
                </a:solidFill>
                <a:effectLst/>
                <a:latin typeface="+mn-lt"/>
                <a:ea typeface="+mn-ea"/>
                <a:cs typeface="+mn-cs"/>
              </a:rPr>
              <a:t>OrderActivity</a:t>
            </a:r>
            <a:r>
              <a:rPr lang="en-US" sz="1200" b="0" i="0" kern="1200" dirty="0" smtClean="0">
                <a:solidFill>
                  <a:schemeClr val="tx1"/>
                </a:solidFill>
                <a:effectLst/>
                <a:latin typeface="+mn-lt"/>
                <a:ea typeface="+mn-ea"/>
                <a:cs typeface="+mn-cs"/>
              </a:rPr>
              <a:t>”, a layout name of “</a:t>
            </a:r>
            <a:r>
              <a:rPr lang="en-US" sz="1200" b="0" i="0" kern="1200" dirty="0" err="1" smtClean="0">
                <a:solidFill>
                  <a:schemeClr val="tx1"/>
                </a:solidFill>
                <a:effectLst/>
                <a:latin typeface="+mn-lt"/>
                <a:ea typeface="+mn-ea"/>
                <a:cs typeface="+mn-cs"/>
              </a:rPr>
              <a:t>activity_order</a:t>
            </a:r>
            <a:r>
              <a:rPr lang="en-US" sz="1200" b="0" i="0" kern="1200" dirty="0" smtClean="0">
                <a:solidFill>
                  <a:schemeClr val="tx1"/>
                </a:solidFill>
                <a:effectLst/>
                <a:latin typeface="+mn-lt"/>
                <a:ea typeface="+mn-ea"/>
                <a:cs typeface="+mn-cs"/>
              </a:rPr>
              <a:t>”, a title of “Create Order”, and a menu resource name of “</a:t>
            </a:r>
            <a:r>
              <a:rPr lang="en-US" sz="1200" b="0" i="0" kern="1200" dirty="0" err="1" smtClean="0">
                <a:solidFill>
                  <a:schemeClr val="tx1"/>
                </a:solidFill>
                <a:effectLst/>
                <a:latin typeface="+mn-lt"/>
                <a:ea typeface="+mn-ea"/>
                <a:cs typeface="+mn-cs"/>
              </a:rPr>
              <a:t>menu_order</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Here’s the code for </a:t>
            </a:r>
            <a:r>
              <a:rPr lang="en-US" sz="1200" b="0" i="1" kern="1200" dirty="0" err="1" smtClean="0">
                <a:solidFill>
                  <a:schemeClr val="tx1"/>
                </a:solidFill>
                <a:effectLst/>
                <a:latin typeface="+mn-lt"/>
                <a:ea typeface="+mn-ea"/>
                <a:cs typeface="+mn-cs"/>
              </a:rPr>
              <a:t>OrderActivity.java</a:t>
            </a:r>
            <a:r>
              <a:rPr lang="en-US" sz="1200" b="0" i="0" kern="1200" dirty="0" smtClean="0">
                <a:solidFill>
                  <a:schemeClr val="tx1"/>
                </a:solidFill>
                <a:effectLst/>
                <a:latin typeface="+mn-lt"/>
                <a:ea typeface="+mn-ea"/>
                <a:cs typeface="+mn-cs"/>
              </a:rPr>
              <a:t>., make sure </a:t>
            </a:r>
            <a:r>
              <a:rPr lang="en-US" sz="1200" b="0" i="0" kern="1200" dirty="0" err="1" smtClean="0">
                <a:solidFill>
                  <a:schemeClr val="tx1"/>
                </a:solidFill>
                <a:effectLst/>
                <a:latin typeface="+mn-lt"/>
                <a:ea typeface="+mn-ea"/>
                <a:cs typeface="+mn-cs"/>
              </a:rPr>
              <a:t>thatOrderActivity</a:t>
            </a:r>
            <a:r>
              <a:rPr lang="en-US" sz="1200" b="0" i="0" kern="1200" dirty="0" smtClean="0">
                <a:solidFill>
                  <a:schemeClr val="tx1"/>
                </a:solidFill>
                <a:effectLst/>
                <a:latin typeface="+mn-lt"/>
                <a:ea typeface="+mn-ea"/>
                <a:cs typeface="+mn-cs"/>
              </a:rPr>
              <a:t> extends the Activity class and not </a:t>
            </a:r>
            <a:r>
              <a:rPr lang="en-US" sz="1200" b="0" i="0" kern="1200" dirty="0" err="1" smtClean="0">
                <a:solidFill>
                  <a:schemeClr val="tx1"/>
                </a:solidFill>
                <a:effectLst/>
                <a:latin typeface="+mn-lt"/>
                <a:ea typeface="+mn-ea"/>
                <a:cs typeface="+mn-cs"/>
              </a:rPr>
              <a:t>ActionBarActivity</a:t>
            </a:r>
            <a:r>
              <a:rPr lang="en-US" sz="1200" b="0" i="0" kern="1200" dirty="0" smtClean="0">
                <a:solidFill>
                  <a:schemeClr val="tx1"/>
                </a:solidFill>
                <a:effectLst/>
                <a:latin typeface="+mn-lt"/>
                <a:ea typeface="+mn-ea"/>
                <a:cs typeface="+mn-cs"/>
              </a:rPr>
              <a:t>. This is because you can only use one of the </a:t>
            </a:r>
            <a:r>
              <a:rPr lang="en-US" sz="1200" b="0" i="0" kern="1200" dirty="0" err="1" smtClean="0">
                <a:solidFill>
                  <a:schemeClr val="tx1"/>
                </a:solidFill>
                <a:effectLst/>
                <a:latin typeface="+mn-lt"/>
                <a:ea typeface="+mn-ea"/>
                <a:cs typeface="+mn-cs"/>
              </a:rPr>
              <a:t>Theme.AppCompat</a:t>
            </a:r>
            <a:r>
              <a:rPr lang="en-US" sz="1200" b="0" i="0" kern="1200" dirty="0" smtClean="0">
                <a:solidFill>
                  <a:schemeClr val="tx1"/>
                </a:solidFill>
                <a:effectLst/>
                <a:latin typeface="+mn-lt"/>
                <a:ea typeface="+mn-ea"/>
                <a:cs typeface="+mn-cs"/>
              </a:rPr>
              <a:t> themes with </a:t>
            </a:r>
            <a:r>
              <a:rPr lang="en-US" sz="1200" b="0" i="0" kern="1200" dirty="0" err="1" smtClean="0">
                <a:solidFill>
                  <a:schemeClr val="tx1"/>
                </a:solidFill>
                <a:effectLst/>
                <a:latin typeface="+mn-lt"/>
                <a:ea typeface="+mn-ea"/>
                <a:cs typeface="+mn-cs"/>
              </a:rPr>
              <a:t>ActionBarActivity</a:t>
            </a:r>
            <a:r>
              <a:rPr lang="en-US" sz="1200" b="0" i="0" kern="1200" dirty="0" smtClean="0">
                <a:solidFill>
                  <a:schemeClr val="tx1"/>
                </a:solidFill>
                <a:effectLst/>
                <a:latin typeface="+mn-lt"/>
                <a:ea typeface="+mn-ea"/>
                <a:cs typeface="+mn-cs"/>
              </a:rPr>
              <a:t>, and we want to use the </a:t>
            </a:r>
            <a:r>
              <a:rPr lang="en-US" sz="1200" b="0" i="0" kern="1200" dirty="0" err="1" smtClean="0">
                <a:solidFill>
                  <a:schemeClr val="tx1"/>
                </a:solidFill>
                <a:effectLst/>
                <a:latin typeface="+mn-lt"/>
                <a:ea typeface="+mn-ea"/>
                <a:cs typeface="+mn-cs"/>
              </a:rPr>
              <a:t>Holo</a:t>
            </a:r>
            <a:r>
              <a:rPr lang="en-US" sz="1200" b="0" i="0" kern="1200" dirty="0" smtClean="0">
                <a:solidFill>
                  <a:schemeClr val="tx1"/>
                </a:solidFill>
                <a:effectLst/>
                <a:latin typeface="+mn-lt"/>
                <a:ea typeface="+mn-ea"/>
                <a:cs typeface="+mn-cs"/>
              </a:rPr>
              <a:t> and Material themes .</a:t>
            </a:r>
          </a:p>
          <a:p>
            <a:pPr fontAlgn="base"/>
            <a:endParaRPr lang="en-US" sz="120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We’ve not included the </a:t>
            </a:r>
            <a:r>
              <a:rPr lang="en-US" sz="1200" b="0" i="0" kern="1200" dirty="0" err="1" smtClean="0">
                <a:solidFill>
                  <a:schemeClr val="tx1"/>
                </a:solidFill>
                <a:effectLst/>
                <a:latin typeface="+mn-lt"/>
                <a:ea typeface="+mn-ea"/>
                <a:cs typeface="+mn-cs"/>
              </a:rPr>
              <a:t>onCreateOptionsMenu</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onOptionsItemSelected</a:t>
            </a:r>
            <a:r>
              <a:rPr lang="en-US" sz="1200" b="0" i="0" kern="1200" dirty="0" smtClean="0">
                <a:solidFill>
                  <a:schemeClr val="tx1"/>
                </a:solidFill>
                <a:effectLst/>
                <a:latin typeface="+mn-lt"/>
                <a:ea typeface="+mn-ea"/>
                <a:cs typeface="+mn-cs"/>
              </a:rPr>
              <a:t>() methods in </a:t>
            </a:r>
            <a:r>
              <a:rPr lang="en-US" sz="1200" b="0" i="0" kern="1200" dirty="0" err="1" smtClean="0">
                <a:solidFill>
                  <a:schemeClr val="tx1"/>
                </a:solidFill>
                <a:effectLst/>
                <a:latin typeface="+mn-lt"/>
                <a:ea typeface="+mn-ea"/>
                <a:cs typeface="+mn-cs"/>
              </a:rPr>
              <a:t>ourOrderActivity</a:t>
            </a:r>
            <a:r>
              <a:rPr lang="en-US" sz="1200" b="0" i="0" kern="1200" dirty="0" smtClean="0">
                <a:solidFill>
                  <a:schemeClr val="tx1"/>
                </a:solidFill>
                <a:effectLst/>
                <a:latin typeface="+mn-lt"/>
                <a:ea typeface="+mn-ea"/>
                <a:cs typeface="+mn-cs"/>
              </a:rPr>
              <a:t> code, as we don’t need </a:t>
            </a:r>
            <a:r>
              <a:rPr lang="en-US" sz="1200" b="0" i="0" kern="1200" dirty="0" err="1" smtClean="0">
                <a:solidFill>
                  <a:schemeClr val="tx1"/>
                </a:solidFill>
                <a:effectLst/>
                <a:latin typeface="+mn-lt"/>
                <a:ea typeface="+mn-ea"/>
                <a:cs typeface="+mn-cs"/>
              </a:rPr>
              <a:t>OrderActivity</a:t>
            </a:r>
            <a:r>
              <a:rPr lang="en-US" sz="1200" b="0" i="0" kern="1200" dirty="0" smtClean="0">
                <a:solidFill>
                  <a:schemeClr val="tx1"/>
                </a:solidFill>
                <a:effectLst/>
                <a:latin typeface="+mn-lt"/>
                <a:ea typeface="+mn-ea"/>
                <a:cs typeface="+mn-cs"/>
              </a:rPr>
              <a:t> to display menu items from the menu resource file in its action bar. These methods would need to be added if we ever did want to display menu items.</a:t>
            </a:r>
          </a:p>
          <a:p>
            <a:pPr fontAlgn="base"/>
            <a:r>
              <a:rPr lang="en-US" sz="1200" b="0" i="0" kern="1200" dirty="0" smtClean="0">
                <a:solidFill>
                  <a:schemeClr val="tx1"/>
                </a:solidFill>
                <a:effectLst/>
                <a:latin typeface="+mn-lt"/>
                <a:ea typeface="+mn-ea"/>
                <a:cs typeface="+mn-cs"/>
              </a:rPr>
              <a:t>Now that we’ve created </a:t>
            </a:r>
            <a:r>
              <a:rPr lang="en-US" sz="1200" b="0" i="0" kern="1200" dirty="0" err="1" smtClean="0">
                <a:solidFill>
                  <a:schemeClr val="tx1"/>
                </a:solidFill>
                <a:effectLst/>
                <a:latin typeface="+mn-lt"/>
                <a:ea typeface="+mn-ea"/>
                <a:cs typeface="+mn-cs"/>
              </a:rPr>
              <a:t>OrderActivity</a:t>
            </a:r>
            <a:r>
              <a:rPr lang="en-US" sz="1200" b="0" i="0" kern="1200" dirty="0" smtClean="0">
                <a:solidFill>
                  <a:schemeClr val="tx1"/>
                </a:solidFill>
                <a:effectLst/>
                <a:latin typeface="+mn-lt"/>
                <a:ea typeface="+mn-ea"/>
                <a:cs typeface="+mn-cs"/>
              </a:rPr>
              <a:t>, let’s get the Create Order action item in </a:t>
            </a:r>
            <a:r>
              <a:rPr lang="en-US" sz="1200" b="0" i="0" kern="1200" dirty="0" err="1" smtClean="0">
                <a:solidFill>
                  <a:schemeClr val="tx1"/>
                </a:solidFill>
                <a:effectLst/>
                <a:latin typeface="+mn-lt"/>
                <a:ea typeface="+mn-ea"/>
                <a:cs typeface="+mn-cs"/>
              </a:rPr>
              <a:t>MainActivity</a:t>
            </a:r>
            <a:r>
              <a:rPr lang="en-US" sz="1200" b="0" i="0" kern="1200" dirty="0" smtClean="0">
                <a:solidFill>
                  <a:schemeClr val="tx1"/>
                </a:solidFill>
                <a:effectLst/>
                <a:latin typeface="+mn-lt"/>
                <a:ea typeface="+mn-ea"/>
                <a:cs typeface="+mn-cs"/>
              </a:rPr>
              <a:t> to start it.</a:t>
            </a: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39</a:t>
            </a:fld>
            <a:endParaRPr lang="en-US"/>
          </a:p>
        </p:txBody>
      </p:sp>
    </p:spTree>
    <p:extLst>
      <p:ext uri="{BB962C8B-B14F-4D97-AF65-F5344CB8AC3E}">
        <p14:creationId xmlns:p14="http://schemas.microsoft.com/office/powerpoint/2010/main" val="326620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Start </a:t>
            </a:r>
            <a:r>
              <a:rPr lang="en-US" sz="1200" b="1" i="0" kern="1200" dirty="0" err="1" smtClean="0">
                <a:solidFill>
                  <a:schemeClr val="tx1"/>
                </a:solidFill>
                <a:effectLst/>
                <a:latin typeface="+mn-lt"/>
                <a:ea typeface="+mn-ea"/>
                <a:cs typeface="+mn-cs"/>
              </a:rPr>
              <a:t>OrderActivity</a:t>
            </a:r>
            <a:r>
              <a:rPr lang="en-US" sz="1200" b="1" i="0" kern="1200" dirty="0" smtClean="0">
                <a:solidFill>
                  <a:schemeClr val="tx1"/>
                </a:solidFill>
                <a:effectLst/>
                <a:latin typeface="+mn-lt"/>
                <a:ea typeface="+mn-ea"/>
                <a:cs typeface="+mn-cs"/>
              </a:rPr>
              <a:t> with the Create Order action item</a:t>
            </a:r>
          </a:p>
          <a:p>
            <a:pPr fontAlgn="base"/>
            <a:r>
              <a:rPr lang="en-US" sz="1200" b="0" i="0" kern="1200" dirty="0" smtClean="0">
                <a:solidFill>
                  <a:schemeClr val="tx1"/>
                </a:solidFill>
                <a:effectLst/>
                <a:latin typeface="+mn-lt"/>
                <a:ea typeface="+mn-ea"/>
                <a:cs typeface="+mn-cs"/>
              </a:rPr>
              <a:t>We want to get the Create Order action item in the </a:t>
            </a:r>
            <a:r>
              <a:rPr lang="en-US" sz="1200" b="0" i="0" kern="1200" dirty="0" err="1" smtClean="0">
                <a:solidFill>
                  <a:schemeClr val="tx1"/>
                </a:solidFill>
                <a:effectLst/>
                <a:latin typeface="+mn-lt"/>
                <a:ea typeface="+mn-ea"/>
                <a:cs typeface="+mn-cs"/>
              </a:rPr>
              <a:t>MainActivity</a:t>
            </a:r>
            <a:r>
              <a:rPr lang="en-US" sz="1200" b="0" i="0" kern="1200" dirty="0" smtClean="0">
                <a:solidFill>
                  <a:schemeClr val="tx1"/>
                </a:solidFill>
                <a:effectLst/>
                <a:latin typeface="+mn-lt"/>
                <a:ea typeface="+mn-ea"/>
                <a:cs typeface="+mn-cs"/>
              </a:rPr>
              <a:t> action bar to start </a:t>
            </a:r>
            <a:r>
              <a:rPr lang="en-US" sz="1200" b="0" i="0" kern="1200" dirty="0" err="1" smtClean="0">
                <a:solidFill>
                  <a:schemeClr val="tx1"/>
                </a:solidFill>
                <a:effectLst/>
                <a:latin typeface="+mn-lt"/>
                <a:ea typeface="+mn-ea"/>
                <a:cs typeface="+mn-cs"/>
              </a:rPr>
              <a:t>OrderActivity</a:t>
            </a:r>
            <a:r>
              <a:rPr lang="en-US" sz="1200" b="0" i="0" kern="1200" dirty="0" smtClean="0">
                <a:solidFill>
                  <a:schemeClr val="tx1"/>
                </a:solidFill>
                <a:effectLst/>
                <a:latin typeface="+mn-lt"/>
                <a:ea typeface="+mn-ea"/>
                <a:cs typeface="+mn-cs"/>
              </a:rPr>
              <a:t> when it’s clicked. To do this, we need to update </a:t>
            </a:r>
            <a:r>
              <a:rPr lang="en-US" sz="1200" b="0" i="0" kern="1200" dirty="0" err="1" smtClean="0">
                <a:solidFill>
                  <a:schemeClr val="tx1"/>
                </a:solidFill>
                <a:effectLst/>
                <a:latin typeface="+mn-lt"/>
                <a:ea typeface="+mn-ea"/>
                <a:cs typeface="+mn-cs"/>
              </a:rPr>
              <a:t>MainActivity’s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onOptionsItemSelected</a:t>
            </a:r>
            <a:r>
              <a:rPr lang="en-US" sz="1200" b="0" i="0" kern="1200" dirty="0" smtClean="0">
                <a:solidFill>
                  <a:schemeClr val="tx1"/>
                </a:solidFill>
                <a:effectLst/>
                <a:latin typeface="+mn-lt"/>
                <a:ea typeface="+mn-ea"/>
                <a:cs typeface="+mn-cs"/>
              </a:rPr>
              <a:t>() method. We’ll start </a:t>
            </a:r>
            <a:r>
              <a:rPr lang="en-US" sz="1200" b="0" i="0" kern="1200" dirty="0" err="1" smtClean="0">
                <a:solidFill>
                  <a:schemeClr val="tx1"/>
                </a:solidFill>
                <a:effectLst/>
                <a:latin typeface="+mn-lt"/>
                <a:ea typeface="+mn-ea"/>
                <a:cs typeface="+mn-cs"/>
              </a:rPr>
              <a:t>OrderActivity</a:t>
            </a:r>
            <a:r>
              <a:rPr lang="en-US" sz="1200" b="0" i="0" kern="1200" dirty="0" smtClean="0">
                <a:solidFill>
                  <a:schemeClr val="tx1"/>
                </a:solidFill>
                <a:effectLst/>
                <a:latin typeface="+mn-lt"/>
                <a:ea typeface="+mn-ea"/>
                <a:cs typeface="+mn-cs"/>
              </a:rPr>
              <a:t> using an intent.</a:t>
            </a:r>
          </a:p>
          <a:p>
            <a:pPr fontAlgn="base"/>
            <a:endParaRPr lang="en-US" sz="120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When the Create Order action item is clicked, it will create an intent that starts </a:t>
            </a:r>
            <a:r>
              <a:rPr lang="en-US" dirty="0" err="1" smtClean="0"/>
              <a:t>OrderActivity</a:t>
            </a:r>
            <a:r>
              <a:rPr lang="en-US" sz="1200" b="0" i="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40</a:t>
            </a:fld>
            <a:endParaRPr lang="en-US"/>
          </a:p>
        </p:txBody>
      </p:sp>
    </p:spTree>
    <p:extLst>
      <p:ext uri="{BB962C8B-B14F-4D97-AF65-F5344CB8AC3E}">
        <p14:creationId xmlns:p14="http://schemas.microsoft.com/office/powerpoint/2010/main" val="1485721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The full </a:t>
            </a:r>
            <a:r>
              <a:rPr lang="en-US" sz="1200" b="1" i="0" kern="1200" dirty="0" err="1" smtClean="0">
                <a:solidFill>
                  <a:schemeClr val="tx1"/>
                </a:solidFill>
                <a:effectLst/>
                <a:latin typeface="+mn-lt"/>
                <a:ea typeface="+mn-ea"/>
                <a:cs typeface="+mn-cs"/>
              </a:rPr>
              <a:t>MainActivity.java</a:t>
            </a:r>
            <a:r>
              <a:rPr lang="en-US" sz="1200" b="1" i="0" kern="1200" dirty="0" smtClean="0">
                <a:solidFill>
                  <a:schemeClr val="tx1"/>
                </a:solidFill>
                <a:effectLst/>
                <a:latin typeface="+mn-lt"/>
                <a:ea typeface="+mn-ea"/>
                <a:cs typeface="+mn-cs"/>
              </a:rPr>
              <a:t> code</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41</a:t>
            </a:fld>
            <a:endParaRPr lang="en-US"/>
          </a:p>
        </p:txBody>
      </p:sp>
    </p:spTree>
    <p:extLst>
      <p:ext uri="{BB962C8B-B14F-4D97-AF65-F5344CB8AC3E}">
        <p14:creationId xmlns:p14="http://schemas.microsoft.com/office/powerpoint/2010/main" val="12857100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Test drive the app</a:t>
            </a:r>
          </a:p>
          <a:p>
            <a:pPr fontAlgn="base"/>
            <a:r>
              <a:rPr lang="en-US" sz="1200" b="0" i="0" kern="1200" dirty="0" smtClean="0">
                <a:solidFill>
                  <a:schemeClr val="tx1"/>
                </a:solidFill>
                <a:effectLst/>
                <a:latin typeface="+mn-lt"/>
                <a:ea typeface="+mn-ea"/>
                <a:cs typeface="+mn-cs"/>
              </a:rPr>
              <a:t>When you run the app, a new Create Order action item is displayed in the </a:t>
            </a:r>
            <a:r>
              <a:rPr lang="en-US" sz="1200" b="0" i="0" kern="1200" dirty="0" err="1" smtClean="0">
                <a:solidFill>
                  <a:schemeClr val="tx1"/>
                </a:solidFill>
                <a:effectLst/>
                <a:latin typeface="+mn-lt"/>
                <a:ea typeface="+mn-ea"/>
                <a:cs typeface="+mn-cs"/>
              </a:rPr>
              <a:t>MainActivity</a:t>
            </a:r>
            <a:r>
              <a:rPr lang="en-US" sz="1200" b="0" i="0" kern="1200" dirty="0" smtClean="0">
                <a:solidFill>
                  <a:schemeClr val="tx1"/>
                </a:solidFill>
                <a:effectLst/>
                <a:latin typeface="+mn-lt"/>
                <a:ea typeface="+mn-ea"/>
                <a:cs typeface="+mn-cs"/>
              </a:rPr>
              <a:t> action bar. When you click on the action item, it starts </a:t>
            </a:r>
            <a:r>
              <a:rPr lang="en-US" sz="1200" b="0" i="0" kern="1200" dirty="0" err="1" smtClean="0">
                <a:solidFill>
                  <a:schemeClr val="tx1"/>
                </a:solidFill>
                <a:effectLst/>
                <a:latin typeface="+mn-lt"/>
                <a:ea typeface="+mn-ea"/>
                <a:cs typeface="+mn-cs"/>
              </a:rPr>
              <a:t>OrderActivity</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42</a:t>
            </a:fld>
            <a:endParaRPr lang="en-US"/>
          </a:p>
        </p:txBody>
      </p:sp>
    </p:spTree>
    <p:extLst>
      <p:ext uri="{BB962C8B-B14F-4D97-AF65-F5344CB8AC3E}">
        <p14:creationId xmlns:p14="http://schemas.microsoft.com/office/powerpoint/2010/main" val="2106651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cap="all" dirty="0" smtClean="0">
                <a:solidFill>
                  <a:schemeClr val="tx1"/>
                </a:solidFill>
                <a:effectLst/>
                <a:latin typeface="+mn-lt"/>
                <a:ea typeface="+mn-ea"/>
                <a:cs typeface="+mn-cs"/>
              </a:rPr>
              <a:t>THEY ALSO HAVE GREAT SHORTCUTS</a:t>
            </a:r>
          </a:p>
          <a:p>
            <a:pPr fontAlgn="base"/>
            <a:r>
              <a:rPr lang="en-US" sz="1200" b="0" i="0" kern="1200" dirty="0" smtClean="0">
                <a:solidFill>
                  <a:schemeClr val="tx1"/>
                </a:solidFill>
                <a:effectLst/>
                <a:latin typeface="+mn-lt"/>
                <a:ea typeface="+mn-ea"/>
                <a:cs typeface="+mn-cs"/>
              </a:rPr>
              <a:t>If a user’s going to use your app a lot, they’ll want quick ways to get around. We’re going to look at navigational views that will give your user shortcuts around your app, providing more space in your app for actual content. Let’s begin by taking a closer look at the top-level screen in the above Pizza app.</a:t>
            </a: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In the top-level screen of the Pizza app, there’s a list of options for places in the app the user can go to.</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14241985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EXTRA CREDIT!!</a:t>
            </a:r>
          </a:p>
          <a:p>
            <a:pPr fontAlgn="base"/>
            <a:r>
              <a:rPr lang="en-US" sz="1200" b="1" i="0" kern="1200" dirty="0" smtClean="0">
                <a:solidFill>
                  <a:schemeClr val="tx1"/>
                </a:solidFill>
                <a:effectLst/>
                <a:latin typeface="+mn-lt"/>
                <a:ea typeface="+mn-ea"/>
                <a:cs typeface="+mn-cs"/>
              </a:rPr>
              <a:t>Sharing content on the action bar</a:t>
            </a:r>
          </a:p>
          <a:p>
            <a:pPr fontAlgn="base"/>
            <a:r>
              <a:rPr lang="en-US" sz="1200" b="0" i="0" kern="1200" dirty="0" smtClean="0">
                <a:solidFill>
                  <a:schemeClr val="tx1"/>
                </a:solidFill>
                <a:effectLst/>
                <a:latin typeface="+mn-lt"/>
                <a:ea typeface="+mn-ea"/>
                <a:cs typeface="+mn-cs"/>
              </a:rPr>
              <a:t>The next thing we’ll look at is how to use an action provider with your action bar. An action provider is an item you add to your action bar that handles its own appearance and behavior.</a:t>
            </a:r>
          </a:p>
          <a:p>
            <a:pPr fontAlgn="base"/>
            <a:r>
              <a:rPr lang="en-US" sz="1200" b="0" i="0" kern="1200" dirty="0" smtClean="0">
                <a:solidFill>
                  <a:schemeClr val="tx1"/>
                </a:solidFill>
                <a:effectLst/>
                <a:latin typeface="+mn-lt"/>
                <a:ea typeface="+mn-ea"/>
                <a:cs typeface="+mn-cs"/>
              </a:rPr>
              <a:t>We’re going to concentrate on using the share action provider. The share action provider allows users to share content in your app with other apps such as Gmail. As an example, you could use it to let users send details of a particular pizza to one of their contacts.</a:t>
            </a:r>
          </a:p>
          <a:p>
            <a:pPr fontAlgn="base"/>
            <a:r>
              <a:rPr lang="en-US" sz="1200" b="0" i="0" kern="1200" dirty="0" smtClean="0">
                <a:solidFill>
                  <a:schemeClr val="tx1"/>
                </a:solidFill>
                <a:effectLst/>
                <a:latin typeface="+mn-lt"/>
                <a:ea typeface="+mn-ea"/>
                <a:cs typeface="+mn-cs"/>
              </a:rPr>
              <a:t>The share action provider defines its own icon, so you don’t have to add it yourself. When you click on it, it provides you with a list of apps you can use to share content.</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43</a:t>
            </a:fld>
            <a:endParaRPr lang="en-US"/>
          </a:p>
        </p:txBody>
      </p:sp>
    </p:spTree>
    <p:extLst>
      <p:ext uri="{BB962C8B-B14F-4D97-AF65-F5344CB8AC3E}">
        <p14:creationId xmlns:p14="http://schemas.microsoft.com/office/powerpoint/2010/main" val="6737652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cap="all" dirty="0" smtClean="0">
                <a:solidFill>
                  <a:schemeClr val="tx1"/>
                </a:solidFill>
                <a:effectLst/>
                <a:latin typeface="+mn-lt"/>
                <a:ea typeface="+mn-ea"/>
                <a:cs typeface="+mn-cs"/>
              </a:rPr>
              <a:t>YOU SHARE THE CONTENT WITH AN INTENT</a:t>
            </a:r>
          </a:p>
          <a:p>
            <a:pPr fontAlgn="base"/>
            <a:r>
              <a:rPr lang="en-US" sz="1200" b="0" i="0" kern="1200" dirty="0" smtClean="0">
                <a:solidFill>
                  <a:schemeClr val="tx1"/>
                </a:solidFill>
                <a:effectLst/>
                <a:latin typeface="+mn-lt"/>
                <a:ea typeface="+mn-ea"/>
                <a:cs typeface="+mn-cs"/>
              </a:rPr>
              <a:t>To get the share action provider to share content, you pass it an intent. The intent you pass it defines the content you want to share, and its type. As an example, if you define an intent that passes text with an </a:t>
            </a:r>
            <a:r>
              <a:rPr lang="en-US" sz="1200" b="0" i="0" kern="1200" dirty="0" err="1" smtClean="0">
                <a:solidFill>
                  <a:schemeClr val="tx1"/>
                </a:solidFill>
                <a:effectLst/>
                <a:latin typeface="+mn-lt"/>
                <a:ea typeface="+mn-ea"/>
                <a:cs typeface="+mn-cs"/>
              </a:rPr>
              <a:t>ACTION_SENDaction</a:t>
            </a:r>
            <a:r>
              <a:rPr lang="en-US" sz="1200" b="0" i="0" kern="1200" dirty="0" smtClean="0">
                <a:solidFill>
                  <a:schemeClr val="tx1"/>
                </a:solidFill>
                <a:effectLst/>
                <a:latin typeface="+mn-lt"/>
                <a:ea typeface="+mn-ea"/>
                <a:cs typeface="+mn-cs"/>
              </a:rPr>
              <a:t>, the share action will offer you a list of apps on your device that are capable of sharing this type of data.</a:t>
            </a:r>
          </a:p>
          <a:p>
            <a:pPr fontAlgn="base"/>
            <a:r>
              <a:rPr lang="en-US" sz="1200" b="1" i="0" kern="1200" dirty="0" smtClean="0">
                <a:solidFill>
                  <a:schemeClr val="tx1"/>
                </a:solidFill>
                <a:effectLst/>
                <a:latin typeface="+mn-lt"/>
                <a:ea typeface="+mn-ea"/>
                <a:cs typeface="+mn-cs"/>
              </a:rPr>
              <a:t>1. Your activity creates an intent and passes it to the share action provider.</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intent describes the content that needs to be shared, its type, and an action.</a:t>
            </a:r>
          </a:p>
          <a:p>
            <a:pPr fontAlgn="base"/>
            <a:r>
              <a:rPr lang="en-US" sz="1200" b="0" i="0" kern="1200" dirty="0" smtClean="0">
                <a:solidFill>
                  <a:schemeClr val="tx1"/>
                </a:solidFill>
                <a:effectLst/>
                <a:latin typeface="+mn-lt"/>
                <a:ea typeface="+mn-ea"/>
                <a:cs typeface="+mn-cs"/>
              </a:rPr>
              <a:t>2.</a:t>
            </a:r>
            <a:r>
              <a:rPr lang="en-US" sz="1200" b="1" i="0" kern="1200" dirty="0" smtClean="0">
                <a:solidFill>
                  <a:schemeClr val="tx1"/>
                </a:solidFill>
                <a:effectLst/>
                <a:latin typeface="+mn-lt"/>
                <a:ea typeface="+mn-ea"/>
                <a:cs typeface="+mn-cs"/>
              </a:rPr>
              <a:t>When the user clicks on the share action, the share action uses the intent to present the user with a list of apps that can deal with it.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user chooses an app, and the share action provider passes the intent to the app’s activity that can handle it.</a:t>
            </a: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44</a:t>
            </a:fld>
            <a:endParaRPr lang="en-US"/>
          </a:p>
        </p:txBody>
      </p:sp>
    </p:spTree>
    <p:extLst>
      <p:ext uri="{BB962C8B-B14F-4D97-AF65-F5344CB8AC3E}">
        <p14:creationId xmlns:p14="http://schemas.microsoft.com/office/powerpoint/2010/main" val="5454906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Add a share action provider to </a:t>
            </a:r>
            <a:r>
              <a:rPr lang="en-US" sz="1200" b="1" i="0" kern="1200" dirty="0" err="1" smtClean="0">
                <a:solidFill>
                  <a:schemeClr val="tx1"/>
                </a:solidFill>
                <a:effectLst/>
                <a:latin typeface="+mn-lt"/>
                <a:ea typeface="+mn-ea"/>
                <a:cs typeface="+mn-cs"/>
              </a:rPr>
              <a:t>menu_main.xml</a:t>
            </a:r>
            <a:endParaRPr lang="en-US" sz="1200" b="1"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You add a share action to the action bar by including it in the menu resource file.</a:t>
            </a:r>
          </a:p>
          <a:p>
            <a:pPr fontAlgn="base"/>
            <a:r>
              <a:rPr lang="en-US" sz="1200" b="0" i="0" kern="1200" dirty="0" smtClean="0">
                <a:solidFill>
                  <a:schemeClr val="tx1"/>
                </a:solidFill>
                <a:effectLst/>
                <a:latin typeface="+mn-lt"/>
                <a:ea typeface="+mn-ea"/>
                <a:cs typeface="+mn-cs"/>
              </a:rPr>
              <a:t>To start, add a new </a:t>
            </a:r>
            <a:r>
              <a:rPr lang="en-US" sz="1200" b="0" i="0" kern="1200" dirty="0" err="1" smtClean="0">
                <a:solidFill>
                  <a:schemeClr val="tx1"/>
                </a:solidFill>
                <a:effectLst/>
                <a:latin typeface="+mn-lt"/>
                <a:ea typeface="+mn-ea"/>
                <a:cs typeface="+mn-cs"/>
              </a:rPr>
              <a:t>action_share</a:t>
            </a:r>
            <a:r>
              <a:rPr lang="en-US" sz="1200" b="0" i="0" kern="1200" dirty="0" smtClean="0">
                <a:solidFill>
                  <a:schemeClr val="tx1"/>
                </a:solidFill>
                <a:effectLst/>
                <a:latin typeface="+mn-lt"/>
                <a:ea typeface="+mn-ea"/>
                <a:cs typeface="+mn-cs"/>
              </a:rPr>
              <a:t> string to </a:t>
            </a:r>
            <a:r>
              <a:rPr lang="en-US" sz="1200" b="0" i="1" kern="1200" dirty="0" err="1" smtClean="0">
                <a:solidFill>
                  <a:schemeClr val="tx1"/>
                </a:solidFill>
                <a:effectLst/>
                <a:latin typeface="+mn-lt"/>
                <a:ea typeface="+mn-ea"/>
                <a:cs typeface="+mn-cs"/>
              </a:rPr>
              <a:t>strings.xml</a:t>
            </a:r>
            <a:r>
              <a:rPr lang="en-US" sz="1200" b="0" i="0" kern="1200" dirty="0" smtClean="0">
                <a:solidFill>
                  <a:schemeClr val="tx1"/>
                </a:solidFill>
                <a:effectLst/>
                <a:latin typeface="+mn-lt"/>
                <a:ea typeface="+mn-ea"/>
                <a:cs typeface="+mn-cs"/>
              </a:rPr>
              <a:t>. We’ll use it to add a title to the share action in case it appears in the overflow:</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45</a:t>
            </a:fld>
            <a:endParaRPr lang="en-US"/>
          </a:p>
        </p:txBody>
      </p:sp>
    </p:spTree>
    <p:extLst>
      <p:ext uri="{BB962C8B-B14F-4D97-AF65-F5344CB8AC3E}">
        <p14:creationId xmlns:p14="http://schemas.microsoft.com/office/powerpoint/2010/main" val="15602553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You add the share action to the menu resource file using the &lt;item&gt; element as before. This time, however, you need to specify that you’re using a share action provider. You do this by adding an attribute </a:t>
            </a:r>
            <a:r>
              <a:rPr lang="en-US" sz="1200" b="0" i="0" kern="1200" dirty="0" err="1" smtClean="0">
                <a:solidFill>
                  <a:schemeClr val="tx1"/>
                </a:solidFill>
                <a:effectLst/>
                <a:latin typeface="+mn-lt"/>
                <a:ea typeface="+mn-ea"/>
                <a:cs typeface="+mn-cs"/>
              </a:rPr>
              <a:t>ofandroid:actionProviderClass</a:t>
            </a:r>
            <a:r>
              <a:rPr lang="en-US" sz="1200" b="0" i="0" kern="1200" dirty="0" smtClean="0">
                <a:solidFill>
                  <a:schemeClr val="tx1"/>
                </a:solidFill>
                <a:effectLst/>
                <a:latin typeface="+mn-lt"/>
                <a:ea typeface="+mn-ea"/>
                <a:cs typeface="+mn-cs"/>
              </a:rPr>
              <a:t> and setting it to </a:t>
            </a:r>
            <a:r>
              <a:rPr lang="en-US" sz="1200" b="0" i="0" kern="1200" dirty="0" err="1" smtClean="0">
                <a:solidFill>
                  <a:schemeClr val="tx1"/>
                </a:solidFill>
                <a:effectLst/>
                <a:latin typeface="+mn-lt"/>
                <a:ea typeface="+mn-ea"/>
                <a:cs typeface="+mn-cs"/>
              </a:rPr>
              <a:t>android.widget.ShareActionProvider</a:t>
            </a:r>
            <a:r>
              <a:rPr lang="en-US" sz="1200" b="0" i="0" kern="1200" dirty="0" smtClean="0">
                <a:solidFill>
                  <a:schemeClr val="tx1"/>
                </a:solidFill>
                <a:effectLst/>
                <a:latin typeface="+mn-lt"/>
                <a:ea typeface="+mn-ea"/>
                <a:cs typeface="+mn-cs"/>
              </a:rPr>
              <a:t>.</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When you add a share action to your menu resource file, there’s no need to include an icon. The share action provider already defines one.</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Now that we specify what content to share.</a:t>
            </a:r>
          </a:p>
          <a:p>
            <a:pPr fontAlgn="base"/>
            <a:endParaRPr lang="en-US" sz="1200" b="0" i="0" kern="1200" dirty="0" smtClean="0">
              <a:solidFill>
                <a:schemeClr val="tx1"/>
              </a:solidFill>
              <a:effectLst/>
              <a:latin typeface="+mn-lt"/>
              <a:ea typeface="+mn-ea"/>
              <a:cs typeface="+mn-cs"/>
            </a:endParaRPr>
          </a:p>
          <a:p>
            <a:r>
              <a:rPr lang="en-US" dirty="0" smtClean="0"/>
              <a:t/>
            </a:r>
            <a:br>
              <a:rPr lang="en-US" dirty="0" smtClean="0"/>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46</a:t>
            </a:fld>
            <a:endParaRPr lang="en-US"/>
          </a:p>
        </p:txBody>
      </p:sp>
    </p:spTree>
    <p:extLst>
      <p:ext uri="{BB962C8B-B14F-4D97-AF65-F5344CB8AC3E}">
        <p14:creationId xmlns:p14="http://schemas.microsoft.com/office/powerpoint/2010/main" val="19534421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Specify the content with an intent</a:t>
            </a:r>
          </a:p>
          <a:p>
            <a:pPr fontAlgn="base"/>
            <a:r>
              <a:rPr lang="en-US" sz="1200" b="0" i="0" kern="1200" dirty="0" smtClean="0">
                <a:solidFill>
                  <a:schemeClr val="tx1"/>
                </a:solidFill>
                <a:effectLst/>
                <a:latin typeface="+mn-lt"/>
                <a:ea typeface="+mn-ea"/>
                <a:cs typeface="+mn-cs"/>
              </a:rPr>
              <a:t>To get the share action to share content when it’s clicked, you need to tell it what to share in your activity code. You do this by passing the share action provider an intent using its </a:t>
            </a:r>
            <a:r>
              <a:rPr lang="en-US" sz="1200" b="0" i="0" kern="1200" dirty="0" err="1" smtClean="0">
                <a:solidFill>
                  <a:schemeClr val="tx1"/>
                </a:solidFill>
                <a:effectLst/>
                <a:latin typeface="+mn-lt"/>
                <a:ea typeface="+mn-ea"/>
                <a:cs typeface="+mn-cs"/>
              </a:rPr>
              <a:t>setShareIntent</a:t>
            </a:r>
            <a:r>
              <a:rPr lang="en-US" sz="1200" b="0" i="0" kern="1200" dirty="0" smtClean="0">
                <a:solidFill>
                  <a:schemeClr val="tx1"/>
                </a:solidFill>
                <a:effectLst/>
                <a:latin typeface="+mn-lt"/>
                <a:ea typeface="+mn-ea"/>
                <a:cs typeface="+mn-cs"/>
              </a:rPr>
              <a:t>() method. Here’s how you’d get the share action to share some default text when it’s clicked:</a:t>
            </a: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You need to call the share action provider’s </a:t>
            </a:r>
            <a:r>
              <a:rPr lang="en-US" dirty="0" err="1" smtClean="0"/>
              <a:t>setShareIntent</a:t>
            </a:r>
            <a:r>
              <a:rPr lang="en-US" dirty="0" smtClean="0"/>
              <a:t>()</a:t>
            </a:r>
            <a:r>
              <a:rPr lang="en-US" sz="1200" b="0" i="0" kern="1200" dirty="0" smtClean="0">
                <a:solidFill>
                  <a:schemeClr val="tx1"/>
                </a:solidFill>
                <a:effectLst/>
                <a:latin typeface="+mn-lt"/>
                <a:ea typeface="+mn-ea"/>
                <a:cs typeface="+mn-cs"/>
              </a:rPr>
              <a:t> method whenever the content you wish to share has changed. As an example, if you’re flicking through images in a photo app, you need to make sure you share the current photo.</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47</a:t>
            </a:fld>
            <a:endParaRPr lang="en-US"/>
          </a:p>
        </p:txBody>
      </p:sp>
    </p:spTree>
    <p:extLst>
      <p:ext uri="{BB962C8B-B14F-4D97-AF65-F5344CB8AC3E}">
        <p14:creationId xmlns:p14="http://schemas.microsoft.com/office/powerpoint/2010/main" val="12590582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48</a:t>
            </a:fld>
            <a:endParaRPr lang="en-US"/>
          </a:p>
        </p:txBody>
      </p:sp>
    </p:spTree>
    <p:extLst>
      <p:ext uri="{BB962C8B-B14F-4D97-AF65-F5344CB8AC3E}">
        <p14:creationId xmlns:p14="http://schemas.microsoft.com/office/powerpoint/2010/main" val="7871965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Test drive the app</a:t>
            </a:r>
          </a:p>
          <a:p>
            <a:pPr fontAlgn="base"/>
            <a:r>
              <a:rPr lang="en-US" sz="1200" b="0" i="0" kern="1200" dirty="0" smtClean="0">
                <a:solidFill>
                  <a:schemeClr val="tx1"/>
                </a:solidFill>
                <a:effectLst/>
                <a:latin typeface="+mn-lt"/>
                <a:ea typeface="+mn-ea"/>
                <a:cs typeface="+mn-cs"/>
              </a:rPr>
              <a:t>When you run the app, the share action is displayed in the action bar. When you click on it, it gives you a list of apps to choose from that can accept the intent we want to share. When you choose an app, it shares the default text.</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49</a:t>
            </a:fld>
            <a:endParaRPr lang="en-US"/>
          </a:p>
        </p:txBody>
      </p:sp>
    </p:spTree>
    <p:extLst>
      <p:ext uri="{BB962C8B-B14F-4D97-AF65-F5344CB8AC3E}">
        <p14:creationId xmlns:p14="http://schemas.microsoft.com/office/powerpoint/2010/main" val="6015497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EXTRA</a:t>
            </a:r>
            <a:r>
              <a:rPr lang="en-US" sz="1200" kern="1200" baseline="0" dirty="0" smtClean="0">
                <a:solidFill>
                  <a:schemeClr val="tx1"/>
                </a:solidFill>
                <a:effectLst/>
                <a:latin typeface="+mn-lt"/>
                <a:ea typeface="+mn-ea"/>
                <a:cs typeface="+mn-cs"/>
              </a:rPr>
              <a:t> EXTRA CREDIT</a:t>
            </a:r>
          </a:p>
          <a:p>
            <a:pPr marL="0" marR="0" indent="0" algn="l" defTabSz="914400" rtl="0" eaLnBrk="1" fontAlgn="base"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Enabling Up navigation</a:t>
            </a:r>
          </a:p>
          <a:p>
            <a:pPr fontAlgn="base"/>
            <a:r>
              <a:rPr lang="en-US" sz="1200" b="0" i="0" kern="1200" dirty="0" smtClean="0">
                <a:solidFill>
                  <a:schemeClr val="tx1"/>
                </a:solidFill>
                <a:effectLst/>
                <a:latin typeface="+mn-lt"/>
                <a:ea typeface="+mn-ea"/>
                <a:cs typeface="+mn-cs"/>
              </a:rPr>
              <a:t>If you have an app that contains a hierarchy of activities, you can enable the Up button on the action bar to navigate through the app using hierarchical relationships. As an example, </a:t>
            </a:r>
            <a:r>
              <a:rPr lang="en-US" dirty="0" err="1" smtClean="0"/>
              <a:t>MainActivity</a:t>
            </a:r>
            <a:r>
              <a:rPr lang="en-US" sz="1200" b="0" i="0" kern="1200" dirty="0" smtClean="0">
                <a:solidFill>
                  <a:schemeClr val="tx1"/>
                </a:solidFill>
                <a:effectLst/>
                <a:latin typeface="+mn-lt"/>
                <a:ea typeface="+mn-ea"/>
                <a:cs typeface="+mn-cs"/>
              </a:rPr>
              <a:t> in our app includes an action item on its action bar that starts a second activity, </a:t>
            </a:r>
            <a:r>
              <a:rPr lang="en-US" dirty="0" err="1" smtClean="0"/>
              <a:t>OrderActivity</a:t>
            </a:r>
            <a:r>
              <a:rPr lang="en-US" sz="1200" b="0" i="0" kern="1200" dirty="0" smtClean="0">
                <a:solidFill>
                  <a:schemeClr val="tx1"/>
                </a:solidFill>
                <a:effectLst/>
                <a:latin typeface="+mn-lt"/>
                <a:ea typeface="+mn-ea"/>
                <a:cs typeface="+mn-cs"/>
              </a:rPr>
              <a:t>. If we enable the Up button </a:t>
            </a:r>
            <a:r>
              <a:rPr lang="en-US" sz="1200" b="0" i="0" kern="1200" dirty="0" err="1" smtClean="0">
                <a:solidFill>
                  <a:schemeClr val="tx1"/>
                </a:solidFill>
                <a:effectLst/>
                <a:latin typeface="+mn-lt"/>
                <a:ea typeface="+mn-ea"/>
                <a:cs typeface="+mn-cs"/>
              </a:rPr>
              <a:t>on</a:t>
            </a:r>
            <a:r>
              <a:rPr lang="en-US" dirty="0" err="1" smtClean="0"/>
              <a:t>OrderActivity</a:t>
            </a:r>
            <a:r>
              <a:rPr lang="en-US" sz="1200" b="0" i="0" kern="1200" dirty="0" err="1" smtClean="0">
                <a:solidFill>
                  <a:schemeClr val="tx1"/>
                </a:solidFill>
                <a:effectLst/>
                <a:latin typeface="+mn-lt"/>
                <a:ea typeface="+mn-ea"/>
                <a:cs typeface="+mn-cs"/>
              </a:rPr>
              <a:t>’s</a:t>
            </a:r>
            <a:r>
              <a:rPr lang="en-US" sz="1200" b="0" i="0" kern="1200" dirty="0" smtClean="0">
                <a:solidFill>
                  <a:schemeClr val="tx1"/>
                </a:solidFill>
                <a:effectLst/>
                <a:latin typeface="+mn-lt"/>
                <a:ea typeface="+mn-ea"/>
                <a:cs typeface="+mn-cs"/>
              </a:rPr>
              <a:t> action bar, the user will be able to return to </a:t>
            </a:r>
            <a:r>
              <a:rPr lang="en-US" dirty="0" err="1" smtClean="0"/>
              <a:t>MainActivity</a:t>
            </a:r>
            <a:r>
              <a:rPr lang="en-US" sz="1200" b="0" i="0" kern="1200" dirty="0" smtClean="0">
                <a:solidFill>
                  <a:schemeClr val="tx1"/>
                </a:solidFill>
                <a:effectLst/>
                <a:latin typeface="+mn-lt"/>
                <a:ea typeface="+mn-ea"/>
                <a:cs typeface="+mn-cs"/>
              </a:rPr>
              <a:t> by clicking on it.</a:t>
            </a:r>
            <a:endParaRPr lang="en-US" sz="1200" kern="1200" baseline="0" dirty="0" smtClean="0">
              <a:solidFill>
                <a:schemeClr val="tx1"/>
              </a:solidFill>
              <a:effectLst/>
              <a:latin typeface="+mn-lt"/>
              <a:ea typeface="+mn-ea"/>
              <a:cs typeface="+mn-cs"/>
            </a:endParaRPr>
          </a:p>
          <a:p>
            <a:pPr fontAlgn="base"/>
            <a:endParaRPr lang="en-US" sz="1200" kern="1200" baseline="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50</a:t>
            </a:fld>
            <a:endParaRPr lang="en-US"/>
          </a:p>
        </p:txBody>
      </p:sp>
    </p:spTree>
    <p:extLst>
      <p:ext uri="{BB962C8B-B14F-4D97-AF65-F5344CB8AC3E}">
        <p14:creationId xmlns:p14="http://schemas.microsoft.com/office/powerpoint/2010/main" val="16690202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Up navigation may sound the same as using the Back button, but it’s different. The Back button allows users to work their way back through the history of activities they’ve been to. </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So that you can see this in action, we’re going to enable the Up button on </a:t>
            </a:r>
            <a:r>
              <a:rPr lang="en-US" sz="1200" b="0" i="0" kern="1200" dirty="0" err="1" smtClean="0">
                <a:solidFill>
                  <a:schemeClr val="tx1"/>
                </a:solidFill>
                <a:effectLst/>
                <a:latin typeface="+mn-lt"/>
                <a:ea typeface="+mn-ea"/>
                <a:cs typeface="+mn-cs"/>
              </a:rPr>
              <a:t>OrderActivity’s</a:t>
            </a:r>
            <a:r>
              <a:rPr lang="en-US" sz="1200" b="0" i="0" kern="1200" dirty="0" smtClean="0">
                <a:solidFill>
                  <a:schemeClr val="tx1"/>
                </a:solidFill>
                <a:effectLst/>
                <a:latin typeface="+mn-lt"/>
                <a:ea typeface="+mn-ea"/>
                <a:cs typeface="+mn-cs"/>
              </a:rPr>
              <a:t> action bar. When you click on it, it will display </a:t>
            </a:r>
            <a:r>
              <a:rPr lang="en-US" sz="1200" b="0" i="0" kern="1200" dirty="0" err="1" smtClean="0">
                <a:solidFill>
                  <a:schemeClr val="tx1"/>
                </a:solidFill>
                <a:effectLst/>
                <a:latin typeface="+mn-lt"/>
                <a:ea typeface="+mn-ea"/>
                <a:cs typeface="+mn-cs"/>
              </a:rPr>
              <a:t>MainActivity</a:t>
            </a:r>
            <a:r>
              <a:rPr lang="en-US" sz="1200" b="0" i="0" kern="1200" dirty="0" smtClean="0">
                <a:solidFill>
                  <a:schemeClr val="tx1"/>
                </a:solidFill>
                <a:effectLst/>
                <a:latin typeface="+mn-lt"/>
                <a:ea typeface="+mn-ea"/>
                <a:cs typeface="+mn-cs"/>
              </a:rPr>
              <a:t>.</a:t>
            </a:r>
          </a:p>
          <a:p>
            <a:pPr fontAlgn="base"/>
            <a:r>
              <a:rPr lang="en-US" sz="1200" b="1" i="0" kern="1200" dirty="0" smtClean="0">
                <a:solidFill>
                  <a:schemeClr val="tx1"/>
                </a:solidFill>
                <a:effectLst/>
                <a:latin typeface="+mn-lt"/>
                <a:ea typeface="+mn-ea"/>
                <a:cs typeface="+mn-cs"/>
              </a:rPr>
              <a:t>Use the Back button to navigate back to the previous activity.</a:t>
            </a:r>
            <a:endParaRPr lang="en-US" sz="1200" b="0" i="1"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Use the Up button to navigate up the app’s hierarchy.</a:t>
            </a:r>
            <a:endParaRPr lang="en-US" sz="1200" b="0" i="1"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51</a:t>
            </a:fld>
            <a:endParaRPr lang="en-US"/>
          </a:p>
        </p:txBody>
      </p:sp>
    </p:spTree>
    <p:extLst>
      <p:ext uri="{BB962C8B-B14F-4D97-AF65-F5344CB8AC3E}">
        <p14:creationId xmlns:p14="http://schemas.microsoft.com/office/powerpoint/2010/main" val="3759167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Up button, on the other hand, is purely based on the app’s hierarchical structure.</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52</a:t>
            </a:fld>
            <a:endParaRPr lang="en-US"/>
          </a:p>
        </p:txBody>
      </p:sp>
    </p:spTree>
    <p:extLst>
      <p:ext uri="{BB962C8B-B14F-4D97-AF65-F5344CB8AC3E}">
        <p14:creationId xmlns:p14="http://schemas.microsoft.com/office/powerpoint/2010/main" val="1487864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 Android apps, active navigational options are usually added to the action bar. The action bar is the bar you often see at the top of activities. It’s the place where common actions are displayed, so it normally includes buttons that are best described using verbs such as Create, Search, or Edit.</a:t>
            </a:r>
          </a:p>
          <a:p>
            <a:pPr fontAlgn="base"/>
            <a:r>
              <a:rPr lang="en-US" sz="1200" b="0" i="0" kern="1200" dirty="0" smtClean="0">
                <a:solidFill>
                  <a:schemeClr val="tx1"/>
                </a:solidFill>
                <a:effectLst/>
                <a:latin typeface="+mn-lt"/>
                <a:ea typeface="+mn-ea"/>
                <a:cs typeface="+mn-cs"/>
              </a:rPr>
              <a:t>In the Pizza app, we can make it easy for the user to place an order wherever they are in the app by adding an action bar to the top of every activity. The action bar will include a Create Order button so the user has access to it wherever they are.</a:t>
            </a:r>
          </a:p>
          <a:p>
            <a:pPr fontAlgn="base"/>
            <a:r>
              <a:rPr lang="en-US" sz="1200" b="1" i="0" kern="1200" dirty="0" smtClean="0">
                <a:solidFill>
                  <a:schemeClr val="tx1"/>
                </a:solidFill>
                <a:effectLst/>
                <a:latin typeface="+mn-lt"/>
                <a:ea typeface="+mn-ea"/>
                <a:cs typeface="+mn-cs"/>
              </a:rPr>
              <a:t>Let’s start with the action bar</a:t>
            </a:r>
          </a:p>
          <a:p>
            <a:pPr fontAlgn="base"/>
            <a:r>
              <a:rPr lang="en-US" sz="1200" b="0" i="0" kern="1200" dirty="0" smtClean="0">
                <a:solidFill>
                  <a:schemeClr val="tx1"/>
                </a:solidFill>
                <a:effectLst/>
                <a:latin typeface="+mn-lt"/>
                <a:ea typeface="+mn-ea"/>
                <a:cs typeface="+mn-cs"/>
              </a:rPr>
              <a:t>The action bar has a number of uses:</a:t>
            </a:r>
          </a:p>
          <a:p>
            <a:pPr fontAlgn="base"/>
            <a:r>
              <a:rPr lang="en-US" sz="1200" b="0" i="0" kern="1200" dirty="0" smtClean="0">
                <a:solidFill>
                  <a:schemeClr val="tx1"/>
                </a:solidFill>
                <a:effectLst/>
                <a:latin typeface="+mn-lt"/>
                <a:ea typeface="+mn-ea"/>
                <a:cs typeface="+mn-cs"/>
              </a:rPr>
              <a:t>For displaying the app or activity name so that the user knows where in the app they are. As an example, an email app might use it to indicate whether the user is in her inbox or junk folder.</a:t>
            </a:r>
          </a:p>
          <a:p>
            <a:pPr fontAlgn="base"/>
            <a:r>
              <a:rPr lang="en-US" sz="1200" b="0" i="0" kern="1200" dirty="0" smtClean="0">
                <a:solidFill>
                  <a:schemeClr val="tx1"/>
                </a:solidFill>
                <a:effectLst/>
                <a:latin typeface="+mn-lt"/>
                <a:ea typeface="+mn-ea"/>
                <a:cs typeface="+mn-cs"/>
              </a:rPr>
              <a:t>For making key actions prominent in a way that’s predictable—for example, sharing content or performing searches.</a:t>
            </a:r>
          </a:p>
          <a:p>
            <a:pPr fontAlgn="base"/>
            <a:r>
              <a:rPr lang="en-US" sz="1200" b="0" i="0" kern="1200" dirty="0" smtClean="0">
                <a:solidFill>
                  <a:schemeClr val="tx1"/>
                </a:solidFill>
                <a:effectLst/>
                <a:latin typeface="+mn-lt"/>
                <a:ea typeface="+mn-ea"/>
                <a:cs typeface="+mn-cs"/>
              </a:rPr>
              <a:t>For navigating to other activities to perform an action.</a:t>
            </a:r>
          </a:p>
          <a:p>
            <a:pPr fontAlgn="base"/>
            <a:r>
              <a:rPr lang="en-US" sz="1200" b="0" i="0" kern="1200" dirty="0" smtClean="0">
                <a:solidFill>
                  <a:schemeClr val="tx1"/>
                </a:solidFill>
                <a:effectLst/>
                <a:latin typeface="+mn-lt"/>
                <a:ea typeface="+mn-ea"/>
                <a:cs typeface="+mn-cs"/>
              </a:rPr>
              <a:t>To add an action bar, you need to use a </a:t>
            </a:r>
            <a:r>
              <a:rPr lang="en-US" sz="1200" b="1" i="0" kern="1200" dirty="0" smtClean="0">
                <a:solidFill>
                  <a:schemeClr val="tx1"/>
                </a:solidFill>
                <a:effectLst/>
                <a:latin typeface="+mn-lt"/>
                <a:ea typeface="+mn-ea"/>
                <a:cs typeface="+mn-cs"/>
              </a:rPr>
              <a:t>theme</a:t>
            </a:r>
            <a:r>
              <a:rPr lang="en-US" sz="1200" b="0" i="0" kern="1200" dirty="0" smtClean="0">
                <a:solidFill>
                  <a:schemeClr val="tx1"/>
                </a:solidFill>
                <a:effectLst/>
                <a:latin typeface="+mn-lt"/>
                <a:ea typeface="+mn-ea"/>
                <a:cs typeface="+mn-cs"/>
              </a:rPr>
              <a:t> that includes an action bar. A theme is a style that’s applied to an entire activity or application so that your app has a consistent look and feel. It controls such things as the color of the activity background and action bar, and the style of the text. Android has a number of built-in themes you can use.</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11899371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Setting an activity’s parent</a:t>
            </a:r>
          </a:p>
          <a:p>
            <a:pPr fontAlgn="base"/>
            <a:r>
              <a:rPr lang="en-US" sz="1200" b="0" i="0" kern="1200" dirty="0" smtClean="0">
                <a:solidFill>
                  <a:schemeClr val="tx1"/>
                </a:solidFill>
                <a:effectLst/>
                <a:latin typeface="+mn-lt"/>
                <a:ea typeface="+mn-ea"/>
                <a:cs typeface="+mn-cs"/>
              </a:rPr>
              <a:t>The Up button enables the user to navigate up a hierarchy of activities in the app. You declare this hierarchy </a:t>
            </a:r>
            <a:r>
              <a:rPr lang="en-US" sz="1200" b="0" i="0" kern="1200" dirty="0" err="1" smtClean="0">
                <a:solidFill>
                  <a:schemeClr val="tx1"/>
                </a:solidFill>
                <a:effectLst/>
                <a:latin typeface="+mn-lt"/>
                <a:ea typeface="+mn-ea"/>
                <a:cs typeface="+mn-cs"/>
              </a:rPr>
              <a:t>in</a:t>
            </a:r>
            <a:r>
              <a:rPr lang="en-US" sz="1200" b="0" i="1" kern="1200" dirty="0" err="1" smtClean="0">
                <a:solidFill>
                  <a:schemeClr val="tx1"/>
                </a:solidFill>
                <a:effectLst/>
                <a:latin typeface="+mn-lt"/>
                <a:ea typeface="+mn-ea"/>
                <a:cs typeface="+mn-cs"/>
              </a:rPr>
              <a:t>AndroidManifest.xml</a:t>
            </a:r>
            <a:r>
              <a:rPr lang="en-US" sz="1200" b="0" i="0" kern="1200" dirty="0" smtClean="0">
                <a:solidFill>
                  <a:schemeClr val="tx1"/>
                </a:solidFill>
                <a:effectLst/>
                <a:latin typeface="+mn-lt"/>
                <a:ea typeface="+mn-ea"/>
                <a:cs typeface="+mn-cs"/>
              </a:rPr>
              <a:t> by specifying the parent of each activity. As an example, we want the user to be able to navigate from </a:t>
            </a:r>
            <a:r>
              <a:rPr lang="en-US" sz="1200" b="0" i="0" kern="1200" dirty="0" err="1" smtClean="0">
                <a:solidFill>
                  <a:schemeClr val="tx1"/>
                </a:solidFill>
                <a:effectLst/>
                <a:latin typeface="+mn-lt"/>
                <a:ea typeface="+mn-ea"/>
                <a:cs typeface="+mn-cs"/>
              </a:rPr>
              <a:t>OrderActivity</a:t>
            </a:r>
            <a:r>
              <a:rPr lang="en-US" sz="1200" b="0" i="0" kern="1200" dirty="0" smtClean="0">
                <a:solidFill>
                  <a:schemeClr val="tx1"/>
                </a:solidFill>
                <a:effectLst/>
                <a:latin typeface="+mn-lt"/>
                <a:ea typeface="+mn-ea"/>
                <a:cs typeface="+mn-cs"/>
              </a:rPr>
              <a:t> to </a:t>
            </a:r>
            <a:r>
              <a:rPr lang="en-US" sz="1200" b="0" i="0" kern="1200" dirty="0" err="1" smtClean="0">
                <a:solidFill>
                  <a:schemeClr val="tx1"/>
                </a:solidFill>
                <a:effectLst/>
                <a:latin typeface="+mn-lt"/>
                <a:ea typeface="+mn-ea"/>
                <a:cs typeface="+mn-cs"/>
              </a:rPr>
              <a:t>MainActivity</a:t>
            </a:r>
            <a:r>
              <a:rPr lang="en-US" sz="1200" b="0" i="0" kern="1200" dirty="0" smtClean="0">
                <a:solidFill>
                  <a:schemeClr val="tx1"/>
                </a:solidFill>
                <a:effectLst/>
                <a:latin typeface="+mn-lt"/>
                <a:ea typeface="+mn-ea"/>
                <a:cs typeface="+mn-cs"/>
              </a:rPr>
              <a:t> when they press the Up button, so this means </a:t>
            </a:r>
            <a:r>
              <a:rPr lang="en-US" sz="1200" b="0" i="0" kern="1200" dirty="0" err="1" smtClean="0">
                <a:solidFill>
                  <a:schemeClr val="tx1"/>
                </a:solidFill>
                <a:effectLst/>
                <a:latin typeface="+mn-lt"/>
                <a:ea typeface="+mn-ea"/>
                <a:cs typeface="+mn-cs"/>
              </a:rPr>
              <a:t>thatMainActivity</a:t>
            </a:r>
            <a:r>
              <a:rPr lang="en-US" sz="1200" b="0" i="0" kern="1200" dirty="0" smtClean="0">
                <a:solidFill>
                  <a:schemeClr val="tx1"/>
                </a:solidFill>
                <a:effectLst/>
                <a:latin typeface="+mn-lt"/>
                <a:ea typeface="+mn-ea"/>
                <a:cs typeface="+mn-cs"/>
              </a:rPr>
              <a:t> is the parent of </a:t>
            </a:r>
            <a:r>
              <a:rPr lang="en-US" sz="1200" b="0" i="0" kern="1200" dirty="0" err="1" smtClean="0">
                <a:solidFill>
                  <a:schemeClr val="tx1"/>
                </a:solidFill>
                <a:effectLst/>
                <a:latin typeface="+mn-lt"/>
                <a:ea typeface="+mn-ea"/>
                <a:cs typeface="+mn-cs"/>
              </a:rPr>
              <a:t>OrderActivity</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From API level 16, you specify the parent activity using the </a:t>
            </a:r>
            <a:r>
              <a:rPr lang="en-US" sz="1200" b="0" i="0" kern="1200" dirty="0" err="1" smtClean="0">
                <a:solidFill>
                  <a:schemeClr val="tx1"/>
                </a:solidFill>
                <a:effectLst/>
                <a:latin typeface="+mn-lt"/>
                <a:ea typeface="+mn-ea"/>
                <a:cs typeface="+mn-cs"/>
              </a:rPr>
              <a:t>android:parentActivityName</a:t>
            </a:r>
            <a:r>
              <a:rPr lang="en-US" sz="1200" b="0" i="0" kern="1200" dirty="0" smtClean="0">
                <a:solidFill>
                  <a:schemeClr val="tx1"/>
                </a:solidFill>
                <a:effectLst/>
                <a:latin typeface="+mn-lt"/>
                <a:ea typeface="+mn-ea"/>
                <a:cs typeface="+mn-cs"/>
              </a:rPr>
              <a:t> attribute. For older versions of Android, you need to include a &lt;meta-data&gt; element that includes the name of the parent activity. Here are both approaches in our </a:t>
            </a:r>
            <a:r>
              <a:rPr lang="en-US" sz="1200" b="0" i="1" kern="1200" dirty="0" err="1" smtClean="0">
                <a:solidFill>
                  <a:schemeClr val="tx1"/>
                </a:solidFill>
                <a:effectLst/>
                <a:latin typeface="+mn-lt"/>
                <a:ea typeface="+mn-ea"/>
                <a:cs typeface="+mn-cs"/>
              </a:rPr>
              <a:t>AndroidManifest.xml</a:t>
            </a:r>
            <a:r>
              <a:rPr lang="en-US" sz="1200" b="0" i="0" kern="1200" dirty="0" smtClean="0">
                <a:solidFill>
                  <a:schemeClr val="tx1"/>
                </a:solidFill>
                <a:effectLst/>
                <a:latin typeface="+mn-lt"/>
                <a:ea typeface="+mn-ea"/>
                <a:cs typeface="+mn-cs"/>
              </a:rPr>
              <a:t>:</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53</a:t>
            </a:fld>
            <a:endParaRPr lang="en-US"/>
          </a:p>
        </p:txBody>
      </p:sp>
    </p:spTree>
    <p:extLst>
      <p:ext uri="{BB962C8B-B14F-4D97-AF65-F5344CB8AC3E}">
        <p14:creationId xmlns:p14="http://schemas.microsoft.com/office/powerpoint/2010/main" val="3258000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Adding the Up button</a:t>
            </a:r>
          </a:p>
          <a:p>
            <a:pPr fontAlgn="base"/>
            <a:r>
              <a:rPr lang="en-US" sz="1200" b="0" i="0" kern="1200" dirty="0" smtClean="0">
                <a:solidFill>
                  <a:schemeClr val="tx1"/>
                </a:solidFill>
                <a:effectLst/>
                <a:latin typeface="+mn-lt"/>
                <a:ea typeface="+mn-ea"/>
                <a:cs typeface="+mn-cs"/>
              </a:rPr>
              <a:t>You enable the Up button from within your activity code. You first get a reference to the action bar using the activity’s </a:t>
            </a:r>
            <a:r>
              <a:rPr lang="en-US" sz="1200" b="0" i="0" kern="1200" dirty="0" err="1" smtClean="0">
                <a:solidFill>
                  <a:schemeClr val="tx1"/>
                </a:solidFill>
                <a:effectLst/>
                <a:latin typeface="+mn-lt"/>
                <a:ea typeface="+mn-ea"/>
                <a:cs typeface="+mn-cs"/>
              </a:rPr>
              <a:t>getActionBar</a:t>
            </a:r>
            <a:r>
              <a:rPr lang="en-US" sz="1200" b="0" i="0" kern="1200" dirty="0" smtClean="0">
                <a:solidFill>
                  <a:schemeClr val="tx1"/>
                </a:solidFill>
                <a:effectLst/>
                <a:latin typeface="+mn-lt"/>
                <a:ea typeface="+mn-ea"/>
                <a:cs typeface="+mn-cs"/>
              </a:rPr>
              <a:t>() method. You then call the action bar’s </a:t>
            </a:r>
            <a:r>
              <a:rPr lang="en-US" sz="1200" b="0" i="0" kern="1200" dirty="0" err="1" smtClean="0">
                <a:solidFill>
                  <a:schemeClr val="tx1"/>
                </a:solidFill>
                <a:effectLst/>
                <a:latin typeface="+mn-lt"/>
                <a:ea typeface="+mn-ea"/>
                <a:cs typeface="+mn-cs"/>
              </a:rPr>
              <a:t>setDisplayHomeAsUpEnabled</a:t>
            </a:r>
            <a:r>
              <a:rPr lang="en-US" sz="1200" b="0" i="0" kern="1200" dirty="0" smtClean="0">
                <a:solidFill>
                  <a:schemeClr val="tx1"/>
                </a:solidFill>
                <a:effectLst/>
                <a:latin typeface="+mn-lt"/>
                <a:ea typeface="+mn-ea"/>
                <a:cs typeface="+mn-cs"/>
              </a:rPr>
              <a:t>()method, passing it a value of true.</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54</a:t>
            </a:fld>
            <a:endParaRPr lang="en-US"/>
          </a:p>
        </p:txBody>
      </p:sp>
    </p:spTree>
    <p:extLst>
      <p:ext uri="{BB962C8B-B14F-4D97-AF65-F5344CB8AC3E}">
        <p14:creationId xmlns:p14="http://schemas.microsoft.com/office/powerpoint/2010/main" val="5687783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We want to enable the Up button in </a:t>
            </a:r>
            <a:r>
              <a:rPr lang="en-US" sz="1200" kern="1200" dirty="0" err="1" smtClean="0">
                <a:solidFill>
                  <a:schemeClr val="tx1"/>
                </a:solidFill>
                <a:effectLst/>
                <a:latin typeface="+mn-lt"/>
                <a:ea typeface="+mn-ea"/>
                <a:cs typeface="+mn-cs"/>
              </a:rPr>
              <a:t>OrderActivity</a:t>
            </a:r>
            <a:r>
              <a:rPr lang="en-US" sz="1200" kern="1200" dirty="0" smtClean="0">
                <a:solidFill>
                  <a:schemeClr val="tx1"/>
                </a:solidFill>
                <a:effectLst/>
                <a:latin typeface="+mn-lt"/>
                <a:ea typeface="+mn-ea"/>
                <a:cs typeface="+mn-cs"/>
              </a:rPr>
              <a:t>, so we’ll add the code to the </a:t>
            </a:r>
            <a:r>
              <a:rPr lang="en-US" sz="1200" kern="1200" dirty="0" err="1" smtClean="0">
                <a:solidFill>
                  <a:schemeClr val="tx1"/>
                </a:solidFill>
                <a:effectLst/>
                <a:latin typeface="+mn-lt"/>
                <a:ea typeface="+mn-ea"/>
                <a:cs typeface="+mn-cs"/>
              </a:rPr>
              <a:t>onCreate</a:t>
            </a:r>
            <a:r>
              <a:rPr lang="en-US" sz="1200" kern="1200" dirty="0" smtClean="0">
                <a:solidFill>
                  <a:schemeClr val="tx1"/>
                </a:solidFill>
                <a:effectLst/>
                <a:latin typeface="+mn-lt"/>
                <a:ea typeface="+mn-ea"/>
                <a:cs typeface="+mn-cs"/>
              </a:rPr>
              <a:t>() method in </a:t>
            </a:r>
            <a:r>
              <a:rPr lang="en-US" sz="1200" kern="1200" dirty="0" err="1" smtClean="0">
                <a:solidFill>
                  <a:schemeClr val="tx1"/>
                </a:solidFill>
                <a:effectLst/>
                <a:latin typeface="+mn-lt"/>
                <a:ea typeface="+mn-ea"/>
                <a:cs typeface="+mn-cs"/>
              </a:rPr>
              <a:t>OrderActivity.java</a:t>
            </a:r>
            <a:r>
              <a:rPr lang="en-US" sz="1200" kern="1200" dirty="0" smtClean="0">
                <a:solidFill>
                  <a:schemeClr val="tx1"/>
                </a:solidFill>
                <a:effectLst/>
                <a:latin typeface="+mn-lt"/>
                <a:ea typeface="+mn-ea"/>
                <a:cs typeface="+mn-cs"/>
              </a:rPr>
              <a:t>. Here’s our full activity code:</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55</a:t>
            </a:fld>
            <a:endParaRPr lang="en-US"/>
          </a:p>
        </p:txBody>
      </p:sp>
    </p:spTree>
    <p:extLst>
      <p:ext uri="{BB962C8B-B14F-4D97-AF65-F5344CB8AC3E}">
        <p14:creationId xmlns:p14="http://schemas.microsoft.com/office/powerpoint/2010/main" val="3108115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Test drive the app</a:t>
            </a:r>
          </a:p>
          <a:p>
            <a:pPr fontAlgn="base"/>
            <a:r>
              <a:rPr lang="en-US" sz="1200" kern="1200" dirty="0" smtClean="0">
                <a:solidFill>
                  <a:schemeClr val="tx1"/>
                </a:solidFill>
                <a:effectLst/>
                <a:latin typeface="+mn-lt"/>
                <a:ea typeface="+mn-ea"/>
                <a:cs typeface="+mn-cs"/>
              </a:rPr>
              <a:t>When you run your app and click on the Create Order action item, </a:t>
            </a:r>
            <a:r>
              <a:rPr lang="en-US" sz="1200" kern="1200" dirty="0" err="1" smtClean="0">
                <a:solidFill>
                  <a:schemeClr val="tx1"/>
                </a:solidFill>
                <a:effectLst/>
                <a:latin typeface="+mn-lt"/>
                <a:ea typeface="+mn-ea"/>
                <a:cs typeface="+mn-cs"/>
              </a:rPr>
              <a:t>OrderActivity</a:t>
            </a:r>
            <a:r>
              <a:rPr lang="en-US" sz="1200" kern="1200" dirty="0" smtClean="0">
                <a:solidFill>
                  <a:schemeClr val="tx1"/>
                </a:solidFill>
                <a:effectLst/>
                <a:latin typeface="+mn-lt"/>
                <a:ea typeface="+mn-ea"/>
                <a:cs typeface="+mn-cs"/>
              </a:rPr>
              <a:t> is displayed as before.</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dirty="0" err="1" smtClean="0"/>
              <a:t>OrderActivity</a:t>
            </a:r>
            <a:r>
              <a:rPr lang="en-US" sz="1200" b="0" i="0" kern="1200" dirty="0" smtClean="0">
                <a:solidFill>
                  <a:schemeClr val="tx1"/>
                </a:solidFill>
                <a:effectLst/>
                <a:latin typeface="+mn-lt"/>
                <a:ea typeface="+mn-ea"/>
                <a:cs typeface="+mn-cs"/>
              </a:rPr>
              <a:t> displays an Up button in its action bar. When you click on the Up button, it displays its hierarchical parent </a:t>
            </a:r>
            <a:r>
              <a:rPr lang="en-US" dirty="0" err="1" smtClean="0"/>
              <a:t>MainActivity</a:t>
            </a:r>
            <a:r>
              <a:rPr lang="en-US" sz="1200" b="0" i="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56</a:t>
            </a:fld>
            <a:endParaRPr lang="en-US"/>
          </a:p>
        </p:txBody>
      </p:sp>
    </p:spTree>
    <p:extLst>
      <p:ext uri="{BB962C8B-B14F-4D97-AF65-F5344CB8AC3E}">
        <p14:creationId xmlns:p14="http://schemas.microsoft.com/office/powerpoint/2010/main" val="19613389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a:t>
            </a:r>
            <a:r>
              <a:rPr lang="en-US" baseline="0" dirty="0" smtClean="0"/>
              <a:t> at recording tests – show the </a:t>
            </a:r>
            <a:r>
              <a:rPr lang="en-US" baseline="0" smtClean="0"/>
              <a:t>workout example – Android 2.2</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59</a:t>
            </a:fld>
            <a:endParaRPr lang="en-US"/>
          </a:p>
        </p:txBody>
      </p:sp>
    </p:spTree>
    <p:extLst>
      <p:ext uri="{BB962C8B-B14F-4D97-AF65-F5344CB8AC3E}">
        <p14:creationId xmlns:p14="http://schemas.microsoft.com/office/powerpoint/2010/main" val="8543823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60</a:t>
            </a:fld>
            <a:endParaRPr lang="en-US"/>
          </a:p>
        </p:txBody>
      </p:sp>
    </p:spTree>
    <p:extLst>
      <p:ext uri="{BB962C8B-B14F-4D97-AF65-F5344CB8AC3E}">
        <p14:creationId xmlns:p14="http://schemas.microsoft.com/office/powerpoint/2010/main" val="720755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want your apps to run on API level 11 or above, you add an action bar by applying </a:t>
            </a:r>
            <a:r>
              <a:rPr lang="en-US" dirty="0" err="1" smtClean="0"/>
              <a:t>Theme.Holo</a:t>
            </a:r>
            <a:r>
              <a:rPr lang="en-US" dirty="0" smtClean="0"/>
              <a:t> or one of its subclasses. This is what you’ll need to do most of the time. For API level 21 or above, you have the added option of using one of the newer </a:t>
            </a:r>
            <a:r>
              <a:rPr lang="en-US" dirty="0" err="1" smtClean="0"/>
              <a:t>Theme.Material</a:t>
            </a:r>
            <a:r>
              <a:rPr lang="en-US" dirty="0" smtClean="0"/>
              <a:t> themes. There are several different themes to choose from depending on what appearance you want your app to have. As an example, applying a theme of </a:t>
            </a:r>
            <a:r>
              <a:rPr lang="en-US" dirty="0" err="1" smtClean="0"/>
              <a:t>Theme.Material.Light.DarkActionBar</a:t>
            </a:r>
            <a:r>
              <a:rPr lang="en-US" dirty="0" smtClean="0"/>
              <a:t> will give you activities with a light background and a dark action bar.</a:t>
            </a:r>
          </a:p>
          <a:p>
            <a:endParaRPr lang="en-US" dirty="0" smtClean="0"/>
          </a:p>
          <a:p>
            <a:r>
              <a:rPr lang="en-US" dirty="0" smtClean="0"/>
              <a:t>If you need to support older devices running API level 7 or above, you can still add an action bar but you need to do it slightly differently. You first need to change your activities so that they extend the class android.support.v7.app.ActionBarActivity instead of the </a:t>
            </a:r>
            <a:r>
              <a:rPr lang="en-US" dirty="0" err="1" smtClean="0"/>
              <a:t>android.app.Activity</a:t>
            </a:r>
            <a:r>
              <a:rPr lang="en-US" dirty="0" smtClean="0"/>
              <a:t> class. You must then apply one of the </a:t>
            </a:r>
            <a:r>
              <a:rPr lang="en-US" dirty="0" err="1" smtClean="0"/>
              <a:t>Theme.AppCompat</a:t>
            </a:r>
            <a:r>
              <a:rPr lang="en-US" dirty="0" smtClean="0"/>
              <a:t> themes.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185106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time passes, Android continued to add new features. But what if you want to use the latest Android widgets on a device that’s two or three years old? The Android support libraries are a set of code libraries that you can include in your project. They’re primarily there for backward compatibility, as they allow you to use newer features of Android in older </a:t>
            </a:r>
            <a:r>
              <a:rPr lang="en-US" dirty="0" err="1" smtClean="0"/>
              <a:t>devices.Some</a:t>
            </a:r>
            <a:r>
              <a:rPr lang="en-US" dirty="0" smtClean="0"/>
              <a:t> features of Android are only available in the support libraries, so if you need to use these features in your app, you need to use the support library. As an example, the </a:t>
            </a:r>
            <a:r>
              <a:rPr lang="en-US" dirty="0" err="1" smtClean="0"/>
              <a:t>DrawerLayout</a:t>
            </a:r>
            <a:r>
              <a:rPr lang="en-US" dirty="0" smtClean="0"/>
              <a:t> APIs allow you to create a navigation drawer you can pull out from the side of the screen, and these APIs are currently only available in the v4 support </a:t>
            </a:r>
            <a:r>
              <a:rPr lang="en-US" dirty="0" err="1" smtClean="0"/>
              <a:t>library.The</a:t>
            </a:r>
            <a:r>
              <a:rPr lang="en-US" dirty="0" smtClean="0"/>
              <a:t> Android support library package includes several support libraries. Each one targets a base API level and includes a specific set of features. The name of the support library reflects the lowest version number of Android the library is compatible with. The v4 support library, for instance, can be used with API level 4 and higher. Similarly, the v7 support libraries can be used with API level 7 and higher. Each of these libraries undergo revisions to include new features and bug </a:t>
            </a:r>
            <a:r>
              <a:rPr lang="en-US" dirty="0" err="1" smtClean="0"/>
              <a:t>fixes.The</a:t>
            </a:r>
            <a:r>
              <a:rPr lang="en-US" dirty="0" smtClean="0"/>
              <a:t> classes in a support library are stored within packages named </a:t>
            </a:r>
            <a:r>
              <a:rPr lang="en-US" dirty="0" err="1" smtClean="0"/>
              <a:t>android.support.v</a:t>
            </a:r>
            <a:r>
              <a:rPr lang="en-US" dirty="0" smtClean="0"/>
              <a:t>*. As an example, the v4 library has classes in the android.support.v4 package.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1470972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t>
            </a:r>
            <a:r>
              <a:rPr lang="en-US" baseline="0" dirty="0" smtClean="0"/>
              <a:t> to https://</a:t>
            </a:r>
            <a:r>
              <a:rPr lang="en-US" baseline="0" dirty="0" err="1" smtClean="0"/>
              <a:t>developer.android.com</a:t>
            </a:r>
            <a:r>
              <a:rPr lang="en-US" baseline="0" dirty="0" smtClean="0"/>
              <a:t>/topic/libraries/support-library/</a:t>
            </a:r>
            <a:r>
              <a:rPr lang="en-US" baseline="0" dirty="0" err="1" smtClean="0"/>
              <a:t>features.html</a:t>
            </a:r>
            <a:endParaRPr lang="en-US" baseline="0" dirty="0" smtClean="0"/>
          </a:p>
          <a:p>
            <a:r>
              <a:rPr lang="en-US" baseline="0" dirty="0" smtClean="0"/>
              <a:t>Support libraries are put in the dependencies which are in the </a:t>
            </a:r>
            <a:r>
              <a:rPr lang="en-US" baseline="0" dirty="0" err="1" smtClean="0"/>
              <a:t>build.gradle</a:t>
            </a:r>
            <a:r>
              <a:rPr lang="en-US" baseline="0" dirty="0" smtClean="0"/>
              <a:t> file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375088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build a prototype of the Pizza app that supports API level 17 and above. Create a new Android project with a blank activity for an application named “Bits and Pizzas” with a package name of </a:t>
            </a:r>
            <a:r>
              <a:rPr lang="en-US" dirty="0" err="1" smtClean="0"/>
              <a:t>com.hfad.bitsandpizzas</a:t>
            </a:r>
            <a:r>
              <a:rPr lang="en-US" dirty="0" smtClean="0"/>
              <a:t>. The minimum SDK should be API level 17. Specify an activity called “</a:t>
            </a:r>
            <a:r>
              <a:rPr lang="en-US" dirty="0" err="1" smtClean="0"/>
              <a:t>MainActivity</a:t>
            </a:r>
            <a:r>
              <a:rPr lang="en-US" dirty="0" smtClean="0"/>
              <a:t>”, a layout called “</a:t>
            </a:r>
            <a:r>
              <a:rPr lang="en-US" dirty="0" err="1" smtClean="0"/>
              <a:t>activity_main</a:t>
            </a:r>
            <a:r>
              <a:rPr lang="en-US" dirty="0" smtClean="0"/>
              <a:t>” and a menu resource called “</a:t>
            </a:r>
            <a:r>
              <a:rPr lang="en-US" dirty="0" err="1" smtClean="0"/>
              <a:t>menu_main”.We’re</a:t>
            </a:r>
            <a:r>
              <a:rPr lang="en-US" dirty="0" smtClean="0"/>
              <a:t> going to look at how your new project may be using support libraries by default. First, let’s look at </a:t>
            </a:r>
            <a:r>
              <a:rPr lang="en-US" dirty="0" err="1" smtClean="0"/>
              <a:t>MainActivity.java</a:t>
            </a:r>
            <a:r>
              <a:rPr lang="en-US" dirty="0" smtClean="0"/>
              <a:t>. Here’s the code that Android Studio created for us. By default, </a:t>
            </a:r>
            <a:r>
              <a:rPr lang="en-US" dirty="0" err="1" smtClean="0"/>
              <a:t>MainActivity</a:t>
            </a:r>
            <a:r>
              <a:rPr lang="en-US" dirty="0" smtClean="0"/>
              <a:t> extends the android.support.v7.app.ActionBarActivity class. In other words, it’s using a v7 support library:</a:t>
            </a:r>
          </a:p>
          <a:p>
            <a:r>
              <a:rPr lang="en-US" dirty="0" smtClean="0"/>
              <a:t>The </a:t>
            </a:r>
            <a:r>
              <a:rPr lang="en-US" dirty="0" err="1" smtClean="0"/>
              <a:t>ActionBarActivity</a:t>
            </a:r>
            <a:r>
              <a:rPr lang="en-US" dirty="0" smtClean="0"/>
              <a:t> class is used in conjunction with the </a:t>
            </a:r>
            <a:r>
              <a:rPr lang="en-US" dirty="0" err="1" smtClean="0"/>
              <a:t>Theme.AppCompat</a:t>
            </a:r>
            <a:r>
              <a:rPr lang="en-US" dirty="0" smtClean="0"/>
              <a:t> themes to add action bars to apps that support API levels between 7 and 10. If you use the </a:t>
            </a:r>
            <a:r>
              <a:rPr lang="en-US" dirty="0" err="1" smtClean="0"/>
              <a:t>ActionBarActivity</a:t>
            </a:r>
            <a:r>
              <a:rPr lang="en-US" dirty="0" smtClean="0"/>
              <a:t> class as the superclass for your activities, you have to use one of these themes or your app won’t run. You can’t use more recent themes, such as Material.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1415237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A29A4-78C8-47AB-BA06-22CB45938951}" type="datetime1">
              <a:rPr lang="en-US" smtClean="0"/>
              <a:t>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74B5B-21A0-4192-BF4C-38187F1A68D8}" type="datetime1">
              <a:rPr lang="en-US" smtClean="0"/>
              <a:t>1/17/17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B5CF7C-B333-48E1-A4A6-83A3C8B73AC0}" type="datetime1">
              <a:rPr lang="en-US" smtClean="0"/>
              <a:t>1/17/17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320762-5CBF-4210-AB54-376B091119F8}" type="datetime1">
              <a:rPr lang="en-US" smtClean="0"/>
              <a:t>1/17/17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0DB371-BF5F-4058-A212-1A908E4D2674}" type="datetime1">
              <a:rPr lang="en-US" smtClean="0"/>
              <a:t>1/17/17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fld id="{60A4083B-90AA-48CF-BAD5-00AA24D7F288}" type="datetime1">
              <a:rPr lang="en-US" smtClean="0"/>
              <a:t>1/17/17</a:t>
            </a:fld>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F5BAF629-ECA2-4CF3-B790-9D9BDED98269}" type="datetime1">
              <a:rPr lang="en-US" smtClean="0"/>
              <a:t>1/17/17</a:t>
            </a:fld>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en-US" smtClean="0"/>
              <a:t>1/17/17</a:t>
            </a:fld>
            <a:endParaRPr lang="en-US"/>
          </a:p>
        </p:txBody>
      </p: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tiff"/></Relationships>
</file>

<file path=ppt/slides/_rels/slide15.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tiff"/></Relationships>
</file>

<file path=ppt/slides/_rels/slide23.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2.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3.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4.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5.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6.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7.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8.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9.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0.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1.tiff"/></Relationships>
</file>

<file path=ppt/slides/_rels/slide44.xml.rels><?xml version="1.0" encoding="UTF-8" standalone="yes"?>
<Relationships xmlns="http://schemas.openxmlformats.org/package/2006/relationships"><Relationship Id="rId3" Type="http://schemas.openxmlformats.org/officeDocument/2006/relationships/image" Target="../media/image42.tiff"/><Relationship Id="rId4" Type="http://schemas.openxmlformats.org/officeDocument/2006/relationships/image" Target="../media/image43.tiff"/><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tiff"/><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6.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7.tiff"/></Relationships>
</file>

<file path=ppt/slides/_rels/slide48.xml.rels><?xml version="1.0" encoding="UTF-8" standalone="yes"?>
<Relationships xmlns="http://schemas.openxmlformats.org/package/2006/relationships"><Relationship Id="rId3" Type="http://schemas.openxmlformats.org/officeDocument/2006/relationships/image" Target="../media/image48.tiff"/><Relationship Id="rId4" Type="http://schemas.openxmlformats.org/officeDocument/2006/relationships/image" Target="../media/image49.tiff"/><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0.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1.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2.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3.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4.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6.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7.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9.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Android apps – Week </a:t>
            </a:r>
            <a:r>
              <a:rPr lang="en-US" dirty="0"/>
              <a:t>6</a:t>
            </a:r>
          </a:p>
        </p:txBody>
      </p:sp>
      <p:sp>
        <p:nvSpPr>
          <p:cNvPr id="3" name="Subtitle 2"/>
          <p:cNvSpPr>
            <a:spLocks noGrp="1"/>
          </p:cNvSpPr>
          <p:nvPr>
            <p:ph type="subTitle" idx="1"/>
          </p:nvPr>
        </p:nvSpPr>
        <p:spPr/>
        <p:txBody>
          <a:bodyPr>
            <a:normAutofit fontScale="85000" lnSpcReduction="20000"/>
          </a:bodyPr>
          <a:lstStyle/>
          <a:p>
            <a:r>
              <a:rPr lang="en-US" dirty="0" smtClean="0"/>
              <a:t>2843-201710_MCS4993_M:Topics </a:t>
            </a:r>
            <a:r>
              <a:rPr lang="en-US" dirty="0"/>
              <a:t>in </a:t>
            </a:r>
            <a:r>
              <a:rPr lang="en-US" dirty="0" smtClean="0"/>
              <a:t>MA/CS</a:t>
            </a:r>
          </a:p>
          <a:p>
            <a:r>
              <a:rPr lang="en-US" dirty="0" smtClean="0"/>
              <a:t>2843-201710_MCS5993_M:Topics in Computer Science</a:t>
            </a:r>
            <a:endParaRPr lang="en-US"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 y="2054860"/>
            <a:ext cx="11297920" cy="1529927"/>
          </a:xfrm>
          <a:prstGeom prst="rect">
            <a:avLst/>
          </a:prstGeom>
        </p:spPr>
      </p:pic>
    </p:spTree>
    <p:extLst>
      <p:ext uri="{BB962C8B-B14F-4D97-AF65-F5344CB8AC3E}">
        <p14:creationId xmlns:p14="http://schemas.microsoft.com/office/powerpoint/2010/main" val="63141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58900" y="2051050"/>
            <a:ext cx="9474200" cy="2755900"/>
          </a:xfrm>
          <a:prstGeom prst="rect">
            <a:avLst/>
          </a:prstGeom>
        </p:spPr>
      </p:pic>
    </p:spTree>
    <p:extLst>
      <p:ext uri="{BB962C8B-B14F-4D97-AF65-F5344CB8AC3E}">
        <p14:creationId xmlns:p14="http://schemas.microsoft.com/office/powerpoint/2010/main" val="193610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17550" y="958850"/>
            <a:ext cx="10756900" cy="4940300"/>
          </a:xfrm>
          <a:prstGeom prst="rect">
            <a:avLst/>
          </a:prstGeom>
        </p:spPr>
      </p:pic>
    </p:spTree>
    <p:extLst>
      <p:ext uri="{BB962C8B-B14F-4D97-AF65-F5344CB8AC3E}">
        <p14:creationId xmlns:p14="http://schemas.microsoft.com/office/powerpoint/2010/main" val="13731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7120" y="121920"/>
            <a:ext cx="7277171" cy="6000786"/>
          </a:xfrm>
          <a:prstGeom prst="rect">
            <a:avLst/>
          </a:prstGeom>
        </p:spPr>
      </p:pic>
    </p:spTree>
    <p:extLst>
      <p:ext uri="{BB962C8B-B14F-4D97-AF65-F5344CB8AC3E}">
        <p14:creationId xmlns:p14="http://schemas.microsoft.com/office/powerpoint/2010/main" val="69175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11250" y="1143000"/>
            <a:ext cx="9969500" cy="4572000"/>
          </a:xfrm>
          <a:prstGeom prst="rect">
            <a:avLst/>
          </a:prstGeom>
        </p:spPr>
      </p:pic>
    </p:spTree>
    <p:extLst>
      <p:ext uri="{BB962C8B-B14F-4D97-AF65-F5344CB8AC3E}">
        <p14:creationId xmlns:p14="http://schemas.microsoft.com/office/powerpoint/2010/main" val="404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0500" y="1504950"/>
            <a:ext cx="10706100" cy="4445000"/>
          </a:xfrm>
          <a:prstGeom prst="rect">
            <a:avLst/>
          </a:prstGeom>
        </p:spPr>
      </p:pic>
      <p:pic>
        <p:nvPicPr>
          <p:cNvPr id="2" name="Picture 1"/>
          <p:cNvPicPr>
            <a:picLocks noChangeAspect="1"/>
          </p:cNvPicPr>
          <p:nvPr/>
        </p:nvPicPr>
        <p:blipFill>
          <a:blip r:embed="rId4"/>
          <a:stretch>
            <a:fillRect/>
          </a:stretch>
        </p:blipFill>
        <p:spPr>
          <a:xfrm>
            <a:off x="8883650" y="552450"/>
            <a:ext cx="2463800" cy="1905000"/>
          </a:xfrm>
          <a:prstGeom prst="rect">
            <a:avLst/>
          </a:prstGeom>
        </p:spPr>
      </p:pic>
    </p:spTree>
    <p:extLst>
      <p:ext uri="{BB962C8B-B14F-4D97-AF65-F5344CB8AC3E}">
        <p14:creationId xmlns:p14="http://schemas.microsoft.com/office/powerpoint/2010/main" val="104787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46760" y="862330"/>
            <a:ext cx="9804400" cy="2374900"/>
          </a:xfrm>
          <a:prstGeom prst="rect">
            <a:avLst/>
          </a:prstGeom>
        </p:spPr>
      </p:pic>
      <p:pic>
        <p:nvPicPr>
          <p:cNvPr id="3" name="Picture 2"/>
          <p:cNvPicPr>
            <a:picLocks noChangeAspect="1"/>
          </p:cNvPicPr>
          <p:nvPr/>
        </p:nvPicPr>
        <p:blipFill>
          <a:blip r:embed="rId4"/>
          <a:stretch>
            <a:fillRect/>
          </a:stretch>
        </p:blipFill>
        <p:spPr>
          <a:xfrm>
            <a:off x="7747000" y="2731770"/>
            <a:ext cx="2997200" cy="3086100"/>
          </a:xfrm>
          <a:prstGeom prst="rect">
            <a:avLst/>
          </a:prstGeom>
        </p:spPr>
      </p:pic>
    </p:spTree>
    <p:extLst>
      <p:ext uri="{BB962C8B-B14F-4D97-AF65-F5344CB8AC3E}">
        <p14:creationId xmlns:p14="http://schemas.microsoft.com/office/powerpoint/2010/main" val="47095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211" y="192284"/>
            <a:ext cx="8961649" cy="6342986"/>
          </a:xfrm>
          <a:prstGeom prst="rect">
            <a:avLst/>
          </a:prstGeom>
        </p:spPr>
      </p:pic>
    </p:spTree>
    <p:extLst>
      <p:ext uri="{BB962C8B-B14F-4D97-AF65-F5344CB8AC3E}">
        <p14:creationId xmlns:p14="http://schemas.microsoft.com/office/powerpoint/2010/main" val="129272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82320" y="3840480"/>
            <a:ext cx="9652000" cy="1574800"/>
          </a:xfrm>
          <a:prstGeom prst="rect">
            <a:avLst/>
          </a:prstGeom>
        </p:spPr>
      </p:pic>
      <p:pic>
        <p:nvPicPr>
          <p:cNvPr id="3" name="Picture 2"/>
          <p:cNvPicPr>
            <a:picLocks noChangeAspect="1"/>
          </p:cNvPicPr>
          <p:nvPr/>
        </p:nvPicPr>
        <p:blipFill>
          <a:blip r:embed="rId4"/>
          <a:stretch>
            <a:fillRect/>
          </a:stretch>
        </p:blipFill>
        <p:spPr>
          <a:xfrm>
            <a:off x="8092440" y="342900"/>
            <a:ext cx="2997200" cy="3086100"/>
          </a:xfrm>
          <a:prstGeom prst="rect">
            <a:avLst/>
          </a:prstGeom>
        </p:spPr>
      </p:pic>
    </p:spTree>
    <p:extLst>
      <p:ext uri="{BB962C8B-B14F-4D97-AF65-F5344CB8AC3E}">
        <p14:creationId xmlns:p14="http://schemas.microsoft.com/office/powerpoint/2010/main" val="169159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092440" y="342900"/>
            <a:ext cx="2997200" cy="30861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1280" y="3429000"/>
            <a:ext cx="7823200" cy="1536700"/>
          </a:xfrm>
          <a:prstGeom prst="rect">
            <a:avLst/>
          </a:prstGeom>
        </p:spPr>
      </p:pic>
    </p:spTree>
    <p:extLst>
      <p:ext uri="{BB962C8B-B14F-4D97-AF65-F5344CB8AC3E}">
        <p14:creationId xmlns:p14="http://schemas.microsoft.com/office/powerpoint/2010/main" val="65342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Chapter 9 HFAD – Action Bars</a:t>
            </a:r>
          </a:p>
          <a:p>
            <a:endParaRPr lang="en-US" dirty="0"/>
          </a:p>
          <a:p>
            <a:endParaRPr lang="en-US" dirty="0" smtClean="0"/>
          </a:p>
        </p:txBody>
      </p:sp>
    </p:spTree>
    <p:extLst>
      <p:ext uri="{BB962C8B-B14F-4D97-AF65-F5344CB8AC3E}">
        <p14:creationId xmlns:p14="http://schemas.microsoft.com/office/powerpoint/2010/main" val="132652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47750" y="2222500"/>
            <a:ext cx="10096500" cy="2413000"/>
          </a:xfrm>
          <a:prstGeom prst="rect">
            <a:avLst/>
          </a:prstGeom>
        </p:spPr>
      </p:pic>
    </p:spTree>
    <p:extLst>
      <p:ext uri="{BB962C8B-B14F-4D97-AF65-F5344CB8AC3E}">
        <p14:creationId xmlns:p14="http://schemas.microsoft.com/office/powerpoint/2010/main" val="86778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46960" y="965200"/>
            <a:ext cx="6591342" cy="4277360"/>
          </a:xfrm>
          <a:prstGeom prst="rect">
            <a:avLst/>
          </a:prstGeom>
        </p:spPr>
      </p:pic>
    </p:spTree>
    <p:extLst>
      <p:ext uri="{BB962C8B-B14F-4D97-AF65-F5344CB8AC3E}">
        <p14:creationId xmlns:p14="http://schemas.microsoft.com/office/powerpoint/2010/main" val="62433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55650" y="1885950"/>
            <a:ext cx="10680700" cy="3086100"/>
          </a:xfrm>
          <a:prstGeom prst="rect">
            <a:avLst/>
          </a:prstGeom>
        </p:spPr>
      </p:pic>
    </p:spTree>
    <p:extLst>
      <p:ext uri="{BB962C8B-B14F-4D97-AF65-F5344CB8AC3E}">
        <p14:creationId xmlns:p14="http://schemas.microsoft.com/office/powerpoint/2010/main" val="33487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06780" y="482600"/>
            <a:ext cx="5257800" cy="1828800"/>
          </a:xfrm>
          <a:prstGeom prst="rect">
            <a:avLst/>
          </a:prstGeom>
        </p:spPr>
      </p:pic>
      <p:pic>
        <p:nvPicPr>
          <p:cNvPr id="3" name="Picture 2"/>
          <p:cNvPicPr>
            <a:picLocks noChangeAspect="1"/>
          </p:cNvPicPr>
          <p:nvPr/>
        </p:nvPicPr>
        <p:blipFill>
          <a:blip r:embed="rId4"/>
          <a:stretch>
            <a:fillRect/>
          </a:stretch>
        </p:blipFill>
        <p:spPr>
          <a:xfrm>
            <a:off x="906780" y="2755900"/>
            <a:ext cx="8890000" cy="1346200"/>
          </a:xfrm>
          <a:prstGeom prst="rect">
            <a:avLst/>
          </a:prstGeom>
        </p:spPr>
      </p:pic>
      <p:pic>
        <p:nvPicPr>
          <p:cNvPr id="4" name="Picture 3"/>
          <p:cNvPicPr>
            <a:picLocks noChangeAspect="1"/>
          </p:cNvPicPr>
          <p:nvPr/>
        </p:nvPicPr>
        <p:blipFill>
          <a:blip r:embed="rId5"/>
          <a:stretch>
            <a:fillRect/>
          </a:stretch>
        </p:blipFill>
        <p:spPr>
          <a:xfrm>
            <a:off x="1071880" y="4546600"/>
            <a:ext cx="8724900" cy="1511300"/>
          </a:xfrm>
          <a:prstGeom prst="rect">
            <a:avLst/>
          </a:prstGeom>
        </p:spPr>
      </p:pic>
    </p:spTree>
    <p:extLst>
      <p:ext uri="{BB962C8B-B14F-4D97-AF65-F5344CB8AC3E}">
        <p14:creationId xmlns:p14="http://schemas.microsoft.com/office/powerpoint/2010/main" val="172426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104640" y="675082"/>
            <a:ext cx="4786576" cy="5329477"/>
          </a:xfrm>
          <a:prstGeom prst="rect">
            <a:avLst/>
          </a:prstGeom>
        </p:spPr>
      </p:pic>
    </p:spTree>
    <p:extLst>
      <p:ext uri="{BB962C8B-B14F-4D97-AF65-F5344CB8AC3E}">
        <p14:creationId xmlns:p14="http://schemas.microsoft.com/office/powerpoint/2010/main" val="23600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action items to action bar</a:t>
            </a:r>
            <a:endParaRPr lang="en-US" dirty="0"/>
          </a:p>
        </p:txBody>
      </p:sp>
      <p:sp>
        <p:nvSpPr>
          <p:cNvPr id="3" name="Content Placeholder 2"/>
          <p:cNvSpPr>
            <a:spLocks noGrp="1"/>
          </p:cNvSpPr>
          <p:nvPr>
            <p:ph idx="1"/>
          </p:nvPr>
        </p:nvSpPr>
        <p:spPr/>
        <p:txBody>
          <a:bodyPr>
            <a:normAutofit/>
          </a:bodyPr>
          <a:lstStyle/>
          <a:p>
            <a:r>
              <a:rPr lang="en-US" sz="2800" dirty="0"/>
              <a:t>Define the action items in a menu resource file</a:t>
            </a:r>
            <a:r>
              <a:rPr lang="en-US" sz="2800" dirty="0" smtClean="0"/>
              <a:t>.</a:t>
            </a:r>
          </a:p>
          <a:p>
            <a:r>
              <a:rPr lang="en-US" sz="2800" dirty="0" smtClean="0"/>
              <a:t>Get </a:t>
            </a:r>
            <a:r>
              <a:rPr lang="en-US" sz="2800" dirty="0"/>
              <a:t>the activity to inflate the menu resource</a:t>
            </a:r>
            <a:r>
              <a:rPr lang="en-US" sz="2800" dirty="0" smtClean="0"/>
              <a:t>.</a:t>
            </a:r>
          </a:p>
          <a:p>
            <a:pPr lvl="1"/>
            <a:r>
              <a:rPr lang="en-US" sz="2400" dirty="0" smtClean="0"/>
              <a:t>You </a:t>
            </a:r>
            <a:r>
              <a:rPr lang="en-US" sz="2400" dirty="0"/>
              <a:t>do this by implementing the </a:t>
            </a:r>
            <a:r>
              <a:rPr lang="en-US" sz="2400" dirty="0" err="1"/>
              <a:t>onCreateOptionsMenu</a:t>
            </a:r>
            <a:r>
              <a:rPr lang="en-US" sz="2400" dirty="0"/>
              <a:t>() method</a:t>
            </a:r>
            <a:r>
              <a:rPr lang="en-US" sz="2400" dirty="0" smtClean="0"/>
              <a:t>.</a:t>
            </a:r>
          </a:p>
          <a:p>
            <a:r>
              <a:rPr lang="en-US" sz="2800" dirty="0" smtClean="0"/>
              <a:t>Add </a:t>
            </a:r>
            <a:r>
              <a:rPr lang="en-US" sz="2800" dirty="0"/>
              <a:t>code to say what each item should do when clicked</a:t>
            </a:r>
            <a:r>
              <a:rPr lang="en-US" sz="2800" dirty="0" smtClean="0"/>
              <a:t>.</a:t>
            </a:r>
          </a:p>
          <a:p>
            <a:pPr lvl="1"/>
            <a:r>
              <a:rPr lang="en-US" sz="2400" dirty="0" smtClean="0"/>
              <a:t>You </a:t>
            </a:r>
            <a:r>
              <a:rPr lang="en-US" sz="2400" dirty="0"/>
              <a:t>do this by implementing the </a:t>
            </a:r>
            <a:r>
              <a:rPr lang="en-US" sz="2400" dirty="0" err="1"/>
              <a:t>onOptionsItemSelected</a:t>
            </a:r>
            <a:r>
              <a:rPr lang="en-US" sz="2400" dirty="0"/>
              <a:t>() method.</a:t>
            </a:r>
          </a:p>
        </p:txBody>
      </p:sp>
    </p:spTree>
    <p:extLst>
      <p:ext uri="{BB962C8B-B14F-4D97-AF65-F5344CB8AC3E}">
        <p14:creationId xmlns:p14="http://schemas.microsoft.com/office/powerpoint/2010/main" val="11040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50820" y="1275080"/>
            <a:ext cx="5767758" cy="3439160"/>
          </a:xfrm>
          <a:prstGeom prst="rect">
            <a:avLst/>
          </a:prstGeom>
        </p:spPr>
      </p:pic>
    </p:spTree>
    <p:extLst>
      <p:ext uri="{BB962C8B-B14F-4D97-AF65-F5344CB8AC3E}">
        <p14:creationId xmlns:p14="http://schemas.microsoft.com/office/powerpoint/2010/main" val="1540120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13740" y="1470660"/>
            <a:ext cx="10845800" cy="3835400"/>
          </a:xfrm>
          <a:prstGeom prst="rect">
            <a:avLst/>
          </a:prstGeom>
        </p:spPr>
      </p:pic>
    </p:spTree>
    <p:extLst>
      <p:ext uri="{BB962C8B-B14F-4D97-AF65-F5344CB8AC3E}">
        <p14:creationId xmlns:p14="http://schemas.microsoft.com/office/powerpoint/2010/main" val="204661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037821083"/>
              </p:ext>
            </p:extLst>
          </p:nvPr>
        </p:nvGraphicFramePr>
        <p:xfrm>
          <a:off x="548640" y="386081"/>
          <a:ext cx="11318240" cy="5646961"/>
        </p:xfrm>
        <a:graphic>
          <a:graphicData uri="http://schemas.openxmlformats.org/drawingml/2006/table">
            <a:tbl>
              <a:tblPr firstRow="1" bandRow="1">
                <a:tableStyleId>{69012ECD-51FC-41F1-AA8D-1B2483CD663E}</a:tableStyleId>
              </a:tblPr>
              <a:tblGrid>
                <a:gridCol w="3874390"/>
                <a:gridCol w="7443850"/>
              </a:tblGrid>
              <a:tr h="723121">
                <a:tc>
                  <a:txBody>
                    <a:bodyPr/>
                    <a:lstStyle/>
                    <a:p>
                      <a:r>
                        <a:rPr lang="en-US" sz="2800" dirty="0" err="1" smtClean="0"/>
                        <a:t>showAsAction</a:t>
                      </a:r>
                      <a:endParaRPr lang="en-US" sz="2800" dirty="0"/>
                    </a:p>
                  </a:txBody>
                  <a:tcPr/>
                </a:tc>
                <a:tc>
                  <a:txBody>
                    <a:bodyPr/>
                    <a:lstStyle/>
                    <a:p>
                      <a:r>
                        <a:rPr lang="en-US" sz="2800" dirty="0" smtClean="0"/>
                        <a:t>Description</a:t>
                      </a:r>
                      <a:endParaRPr lang="en-US" sz="2800" dirty="0"/>
                    </a:p>
                  </a:txBody>
                  <a:tcPr/>
                </a:tc>
              </a:tr>
              <a:tr h="1086414">
                <a:tc>
                  <a:txBody>
                    <a:bodyPr/>
                    <a:lstStyle/>
                    <a:p>
                      <a:pPr algn="l" fontAlgn="base"/>
                      <a:r>
                        <a:rPr lang="en-US" sz="2800">
                          <a:effectLst/>
                          <a:latin typeface="inherit" charset="0"/>
                        </a:rPr>
                        <a:t>"ifRoom"</a:t>
                      </a:r>
                    </a:p>
                  </a:txBody>
                  <a:tcPr marL="127000" marR="127000" marT="127000" marB="127000"/>
                </a:tc>
                <a:tc>
                  <a:txBody>
                    <a:bodyPr/>
                    <a:lstStyle/>
                    <a:p>
                      <a:pPr algn="l" fontAlgn="base"/>
                      <a:r>
                        <a:rPr lang="en-US" sz="2800">
                          <a:effectLst/>
                          <a:latin typeface="inherit" charset="0"/>
                        </a:rPr>
                        <a:t>Place the item in the action bar if there’s space. If there’s not space, put it in the overflow.</a:t>
                      </a:r>
                    </a:p>
                  </a:txBody>
                  <a:tcPr marL="127000" marR="127000" marT="127000" marB="127000"/>
                </a:tc>
              </a:tr>
              <a:tr h="748080">
                <a:tc>
                  <a:txBody>
                    <a:bodyPr/>
                    <a:lstStyle/>
                    <a:p>
                      <a:pPr algn="l" fontAlgn="base"/>
                      <a:r>
                        <a:rPr lang="en-US" sz="2800" dirty="0">
                          <a:effectLst/>
                          <a:latin typeface="inherit" charset="0"/>
                        </a:rPr>
                        <a:t>"</a:t>
                      </a:r>
                      <a:r>
                        <a:rPr lang="en-US" sz="2800" dirty="0" err="1">
                          <a:effectLst/>
                          <a:latin typeface="inherit" charset="0"/>
                        </a:rPr>
                        <a:t>withText</a:t>
                      </a:r>
                      <a:r>
                        <a:rPr lang="en-US" sz="2800" dirty="0">
                          <a:effectLst/>
                          <a:latin typeface="inherit" charset="0"/>
                        </a:rPr>
                        <a:t>"</a:t>
                      </a:r>
                    </a:p>
                  </a:txBody>
                  <a:tcPr marL="127000" marR="127000" marT="127000" marB="127000"/>
                </a:tc>
                <a:tc>
                  <a:txBody>
                    <a:bodyPr/>
                    <a:lstStyle/>
                    <a:p>
                      <a:pPr algn="l" fontAlgn="base"/>
                      <a:r>
                        <a:rPr lang="en-US" sz="2800">
                          <a:effectLst/>
                          <a:latin typeface="inherit" charset="0"/>
                        </a:rPr>
                        <a:t>Include the item’s title text.</a:t>
                      </a:r>
                    </a:p>
                  </a:txBody>
                  <a:tcPr marL="127000" marR="127000" marT="127000" marB="127000"/>
                </a:tc>
              </a:tr>
              <a:tr h="1086414">
                <a:tc>
                  <a:txBody>
                    <a:bodyPr/>
                    <a:lstStyle/>
                    <a:p>
                      <a:pPr algn="l" fontAlgn="base"/>
                      <a:r>
                        <a:rPr lang="en-US" sz="2800" dirty="0">
                          <a:effectLst/>
                          <a:latin typeface="inherit" charset="0"/>
                        </a:rPr>
                        <a:t>"never"</a:t>
                      </a:r>
                    </a:p>
                  </a:txBody>
                  <a:tcPr marL="127000" marR="127000" marT="127000" marB="127000"/>
                </a:tc>
                <a:tc>
                  <a:txBody>
                    <a:bodyPr/>
                    <a:lstStyle/>
                    <a:p>
                      <a:pPr algn="l" fontAlgn="base"/>
                      <a:r>
                        <a:rPr lang="en-US" sz="2800" dirty="0">
                          <a:effectLst/>
                          <a:latin typeface="inherit" charset="0"/>
                        </a:rPr>
                        <a:t>Put the item in the overflow area, and never in the main action bar.</a:t>
                      </a:r>
                    </a:p>
                  </a:txBody>
                  <a:tcPr marL="127000" marR="127000" marT="127000" marB="127000"/>
                </a:tc>
              </a:tr>
              <a:tr h="1923651">
                <a:tc>
                  <a:txBody>
                    <a:bodyPr/>
                    <a:lstStyle/>
                    <a:p>
                      <a:pPr algn="l" fontAlgn="base"/>
                      <a:r>
                        <a:rPr lang="en-US" sz="2800">
                          <a:effectLst/>
                          <a:latin typeface="inherit" charset="0"/>
                        </a:rPr>
                        <a:t>"always"</a:t>
                      </a:r>
                    </a:p>
                  </a:txBody>
                  <a:tcPr marL="127000" marR="127000" marT="127000" marB="127000"/>
                </a:tc>
                <a:tc>
                  <a:txBody>
                    <a:bodyPr/>
                    <a:lstStyle/>
                    <a:p>
                      <a:pPr algn="l" fontAlgn="base"/>
                      <a:r>
                        <a:rPr lang="en-US" sz="2800" dirty="0">
                          <a:effectLst/>
                          <a:latin typeface="inherit" charset="0"/>
                        </a:rPr>
                        <a:t>Always place the item in the main area of the action bar. This value should be used sparingly; if you apply this to many items, they may overlap each other.</a:t>
                      </a:r>
                    </a:p>
                  </a:txBody>
                  <a:tcPr marL="127000" marR="127000" marT="127000" marB="127000"/>
                </a:tc>
              </a:tr>
            </a:tbl>
          </a:graphicData>
        </a:graphic>
      </p:graphicFrame>
    </p:spTree>
    <p:extLst>
      <p:ext uri="{BB962C8B-B14F-4D97-AF65-F5344CB8AC3E}">
        <p14:creationId xmlns:p14="http://schemas.microsoft.com/office/powerpoint/2010/main" val="199399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36849736"/>
              </p:ext>
            </p:extLst>
          </p:nvPr>
        </p:nvGraphicFramePr>
        <p:xfrm>
          <a:off x="975360" y="589280"/>
          <a:ext cx="10424160" cy="5480305"/>
        </p:xfrm>
        <a:graphic>
          <a:graphicData uri="http://schemas.openxmlformats.org/drawingml/2006/table">
            <a:tbl>
              <a:tblPr firstRow="1" bandRow="1">
                <a:tableStyleId>{69012ECD-51FC-41F1-AA8D-1B2483CD663E}</a:tableStyleId>
              </a:tblPr>
              <a:tblGrid>
                <a:gridCol w="3568334"/>
                <a:gridCol w="6855826"/>
              </a:tblGrid>
              <a:tr h="750487">
                <a:tc>
                  <a:txBody>
                    <a:bodyPr/>
                    <a:lstStyle/>
                    <a:p>
                      <a:r>
                        <a:rPr lang="en-US" sz="2800" dirty="0" smtClean="0"/>
                        <a:t>&lt;item&gt;</a:t>
                      </a:r>
                      <a:endParaRPr lang="en-US" sz="2800" dirty="0"/>
                    </a:p>
                  </a:txBody>
                  <a:tcPr/>
                </a:tc>
                <a:tc>
                  <a:txBody>
                    <a:bodyPr/>
                    <a:lstStyle/>
                    <a:p>
                      <a:r>
                        <a:rPr lang="en-US" sz="2800" dirty="0" smtClean="0"/>
                        <a:t>Description</a:t>
                      </a:r>
                      <a:endParaRPr lang="en-US" sz="2800" dirty="0"/>
                    </a:p>
                  </a:txBody>
                  <a:tcPr/>
                </a:tc>
              </a:tr>
              <a:tr h="898310">
                <a:tc>
                  <a:txBody>
                    <a:bodyPr/>
                    <a:lstStyle/>
                    <a:p>
                      <a:pPr algn="l" fontAlgn="base"/>
                      <a:r>
                        <a:rPr lang="en-US" sz="2400" dirty="0" err="1">
                          <a:effectLst/>
                          <a:latin typeface="inherit" charset="0"/>
                        </a:rPr>
                        <a:t>android:id</a:t>
                      </a:r>
                      <a:endParaRPr lang="en-US" sz="2400" dirty="0">
                        <a:effectLst/>
                        <a:latin typeface="inherit" charset="0"/>
                      </a:endParaRPr>
                    </a:p>
                  </a:txBody>
                  <a:tcPr marL="127000" marR="127000" marT="127000" marB="127000"/>
                </a:tc>
                <a:tc>
                  <a:txBody>
                    <a:bodyPr/>
                    <a:lstStyle/>
                    <a:p>
                      <a:pPr algn="l" fontAlgn="base"/>
                      <a:r>
                        <a:rPr lang="en-US" sz="2400">
                          <a:effectLst/>
                          <a:latin typeface="inherit" charset="0"/>
                        </a:rPr>
                        <a:t>Gives the item a unique ID. You need this in order to refer to the item in your activity code.</a:t>
                      </a:r>
                    </a:p>
                  </a:txBody>
                  <a:tcPr marL="127000" marR="127000" marT="127000" marB="127000"/>
                </a:tc>
              </a:tr>
              <a:tr h="776390">
                <a:tc>
                  <a:txBody>
                    <a:bodyPr/>
                    <a:lstStyle/>
                    <a:p>
                      <a:pPr algn="l" fontAlgn="base"/>
                      <a:r>
                        <a:rPr lang="en-US" sz="2400" dirty="0" err="1">
                          <a:effectLst/>
                          <a:latin typeface="inherit" charset="0"/>
                        </a:rPr>
                        <a:t>android:icon</a:t>
                      </a:r>
                      <a:endParaRPr lang="en-US" sz="2400" dirty="0">
                        <a:effectLst/>
                        <a:latin typeface="inherit" charset="0"/>
                      </a:endParaRPr>
                    </a:p>
                  </a:txBody>
                  <a:tcPr marL="127000" marR="127000" marT="127000" marB="127000"/>
                </a:tc>
                <a:tc>
                  <a:txBody>
                    <a:bodyPr/>
                    <a:lstStyle/>
                    <a:p>
                      <a:pPr algn="l" fontAlgn="base"/>
                      <a:r>
                        <a:rPr lang="en-US" sz="2400">
                          <a:effectLst/>
                          <a:latin typeface="inherit" charset="0"/>
                        </a:rPr>
                        <a:t>The item’s icon. This is a drawable or mipmap resource.</a:t>
                      </a:r>
                    </a:p>
                  </a:txBody>
                  <a:tcPr marL="127000" marR="127000" marT="127000" marB="127000"/>
                </a:tc>
              </a:tr>
              <a:tr h="1572435">
                <a:tc>
                  <a:txBody>
                    <a:bodyPr/>
                    <a:lstStyle/>
                    <a:p>
                      <a:pPr algn="l" fontAlgn="base"/>
                      <a:r>
                        <a:rPr lang="en-US" sz="2400">
                          <a:effectLst/>
                          <a:latin typeface="inherit" charset="0"/>
                        </a:rPr>
                        <a:t>android:title</a:t>
                      </a:r>
                    </a:p>
                  </a:txBody>
                  <a:tcPr marL="127000" marR="127000" marT="127000" marB="127000"/>
                </a:tc>
                <a:tc>
                  <a:txBody>
                    <a:bodyPr/>
                    <a:lstStyle/>
                    <a:p>
                      <a:pPr algn="l" fontAlgn="base"/>
                      <a:r>
                        <a:rPr lang="en-US" sz="2400" dirty="0">
                          <a:effectLst/>
                          <a:latin typeface="inherit" charset="0"/>
                        </a:rPr>
                        <a:t>The item’s text. This may not get displayed if your item has an icon if there’s not space in the action bar for both. If the item appears in the action bar’s overflow, only the text will be displayed.</a:t>
                      </a:r>
                    </a:p>
                  </a:txBody>
                  <a:tcPr marL="127000" marR="127000" marT="127000" marB="127000"/>
                </a:tc>
              </a:tr>
              <a:tr h="1041738">
                <a:tc>
                  <a:txBody>
                    <a:bodyPr/>
                    <a:lstStyle/>
                    <a:p>
                      <a:pPr algn="l" fontAlgn="base"/>
                      <a:r>
                        <a:rPr lang="en-US" sz="2400">
                          <a:effectLst/>
                          <a:latin typeface="inherit" charset="0"/>
                        </a:rPr>
                        <a:t>android:orderInCategory</a:t>
                      </a:r>
                    </a:p>
                  </a:txBody>
                  <a:tcPr marL="127000" marR="127000" marT="127000" marB="127000"/>
                </a:tc>
                <a:tc>
                  <a:txBody>
                    <a:bodyPr/>
                    <a:lstStyle/>
                    <a:p>
                      <a:pPr algn="l" fontAlgn="base"/>
                      <a:r>
                        <a:rPr lang="en-US" sz="2400" dirty="0">
                          <a:effectLst/>
                          <a:latin typeface="inherit" charset="0"/>
                        </a:rPr>
                        <a:t>An integer value that helps Android decide the order in which items should appear in the action bar.</a:t>
                      </a:r>
                    </a:p>
                  </a:txBody>
                  <a:tcPr marL="127000" marR="127000" marT="127000" marB="127000"/>
                </a:tc>
              </a:tr>
            </a:tbl>
          </a:graphicData>
        </a:graphic>
      </p:graphicFrame>
    </p:spTree>
    <p:extLst>
      <p:ext uri="{BB962C8B-B14F-4D97-AF65-F5344CB8AC3E}">
        <p14:creationId xmlns:p14="http://schemas.microsoft.com/office/powerpoint/2010/main" val="124858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fontScale="85000" lnSpcReduction="20000"/>
          </a:bodyPr>
          <a:lstStyle/>
          <a:p>
            <a:pPr fontAlgn="base"/>
            <a:r>
              <a:rPr lang="en-US" dirty="0"/>
              <a:t>To add an action bar to apps supporting API level 11 or above apply one of the </a:t>
            </a:r>
            <a:r>
              <a:rPr lang="en-US" dirty="0" err="1"/>
              <a:t>Holo</a:t>
            </a:r>
            <a:r>
              <a:rPr lang="en-US" dirty="0"/>
              <a:t> or Material themes.</a:t>
            </a:r>
          </a:p>
          <a:p>
            <a:pPr fontAlgn="base"/>
            <a:r>
              <a:rPr lang="en-US" dirty="0"/>
              <a:t>Add an action bar to apps supporting API level 7 or above by applying an </a:t>
            </a:r>
            <a:r>
              <a:rPr lang="en-US" dirty="0" err="1"/>
              <a:t>AppCompat</a:t>
            </a:r>
            <a:r>
              <a:rPr lang="en-US" dirty="0"/>
              <a:t> theme and using </a:t>
            </a:r>
            <a:r>
              <a:rPr lang="en-US" dirty="0" err="1"/>
              <a:t>theActionBarActivity</a:t>
            </a:r>
            <a:r>
              <a:rPr lang="en-US" dirty="0"/>
              <a:t> class. If you use </a:t>
            </a:r>
            <a:r>
              <a:rPr lang="en-US" dirty="0" err="1"/>
              <a:t>ActionBarActivity</a:t>
            </a:r>
            <a:r>
              <a:rPr lang="en-US" dirty="0"/>
              <a:t>, you must use an </a:t>
            </a:r>
            <a:r>
              <a:rPr lang="en-US" dirty="0" err="1"/>
              <a:t>AppCompat</a:t>
            </a:r>
            <a:r>
              <a:rPr lang="en-US" dirty="0"/>
              <a:t> theme.</a:t>
            </a:r>
          </a:p>
          <a:p>
            <a:pPr fontAlgn="base"/>
            <a:r>
              <a:rPr lang="en-US" dirty="0" err="1"/>
              <a:t>ActionBarActivity</a:t>
            </a:r>
            <a:r>
              <a:rPr lang="en-US" dirty="0"/>
              <a:t> and the </a:t>
            </a:r>
            <a:r>
              <a:rPr lang="en-US" dirty="0" err="1"/>
              <a:t>AppCompat</a:t>
            </a:r>
            <a:r>
              <a:rPr lang="en-US" dirty="0"/>
              <a:t> themes are in the v7 </a:t>
            </a:r>
            <a:r>
              <a:rPr lang="en-US" dirty="0" err="1"/>
              <a:t>appcompat</a:t>
            </a:r>
            <a:r>
              <a:rPr lang="en-US" dirty="0"/>
              <a:t> support library.</a:t>
            </a:r>
          </a:p>
          <a:p>
            <a:pPr fontAlgn="base"/>
            <a:r>
              <a:rPr lang="en-US" dirty="0"/>
              <a:t>The </a:t>
            </a:r>
            <a:r>
              <a:rPr lang="en-US" dirty="0" err="1"/>
              <a:t>android:theme</a:t>
            </a:r>
            <a:r>
              <a:rPr lang="en-US" dirty="0"/>
              <a:t> attribute in </a:t>
            </a:r>
            <a:r>
              <a:rPr lang="en-US" i="1" dirty="0" err="1"/>
              <a:t>AndroidManifest.xml</a:t>
            </a:r>
            <a:r>
              <a:rPr lang="en-US" dirty="0"/>
              <a:t> specifies which theme to apply.</a:t>
            </a:r>
          </a:p>
          <a:p>
            <a:pPr fontAlgn="base"/>
            <a:r>
              <a:rPr lang="en-US" dirty="0"/>
              <a:t>You define styles in a style resource file using the &lt;style&gt; element. The name attribute gives the style a name. The parent attribute specifies where the style should inherit its properties from.</a:t>
            </a:r>
          </a:p>
          <a:p>
            <a:pPr fontAlgn="base"/>
            <a:r>
              <a:rPr lang="en-US" dirty="0"/>
              <a:t>The default folder for style resource files is </a:t>
            </a:r>
            <a:r>
              <a:rPr lang="en-US" i="1" dirty="0"/>
              <a:t>app/</a:t>
            </a:r>
            <a:r>
              <a:rPr lang="en-US" i="1" dirty="0" err="1"/>
              <a:t>src</a:t>
            </a:r>
            <a:r>
              <a:rPr lang="en-US" i="1" dirty="0"/>
              <a:t>/main/res/values</a:t>
            </a:r>
            <a:r>
              <a:rPr lang="en-US" dirty="0"/>
              <a:t>. Put a style resource file in </a:t>
            </a:r>
            <a:r>
              <a:rPr lang="en-US" dirty="0" err="1"/>
              <a:t>the</a:t>
            </a:r>
            <a:r>
              <a:rPr lang="en-US" i="1" dirty="0" err="1"/>
              <a:t>app</a:t>
            </a:r>
            <a:r>
              <a:rPr lang="en-US" i="1" dirty="0"/>
              <a:t>/</a:t>
            </a:r>
            <a:r>
              <a:rPr lang="en-US" i="1" dirty="0" err="1"/>
              <a:t>src</a:t>
            </a:r>
            <a:r>
              <a:rPr lang="en-US" i="1" dirty="0"/>
              <a:t>/main/res/values-v21</a:t>
            </a:r>
            <a:r>
              <a:rPr lang="en-US" dirty="0"/>
              <a:t> folder if you want it to be used on API level 21.</a:t>
            </a:r>
          </a:p>
          <a:p>
            <a:pPr fontAlgn="base"/>
            <a:r>
              <a:rPr lang="en-US" dirty="0"/>
              <a:t>Add action items to your action bar by adding items to a menu resource file</a:t>
            </a:r>
            <a:r>
              <a:rPr lang="en-US" dirty="0" smtClean="0"/>
              <a:t>.</a:t>
            </a:r>
            <a:endParaRPr lang="en-US" dirty="0"/>
          </a:p>
        </p:txBody>
      </p:sp>
    </p:spTree>
    <p:extLst>
      <p:ext uri="{BB962C8B-B14F-4D97-AF65-F5344CB8AC3E}">
        <p14:creationId xmlns:p14="http://schemas.microsoft.com/office/powerpoint/2010/main" val="80827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83870" y="689610"/>
            <a:ext cx="9842500" cy="2552700"/>
          </a:xfrm>
          <a:prstGeom prst="rect">
            <a:avLst/>
          </a:prstGeom>
        </p:spPr>
      </p:pic>
      <p:pic>
        <p:nvPicPr>
          <p:cNvPr id="4" name="Picture 3"/>
          <p:cNvPicPr>
            <a:picLocks noChangeAspect="1"/>
          </p:cNvPicPr>
          <p:nvPr/>
        </p:nvPicPr>
        <p:blipFill>
          <a:blip r:embed="rId4"/>
          <a:stretch>
            <a:fillRect/>
          </a:stretch>
        </p:blipFill>
        <p:spPr>
          <a:xfrm>
            <a:off x="8694420" y="3030220"/>
            <a:ext cx="3263900" cy="3073400"/>
          </a:xfrm>
          <a:prstGeom prst="rect">
            <a:avLst/>
          </a:prstGeom>
        </p:spPr>
      </p:pic>
    </p:spTree>
    <p:extLst>
      <p:ext uri="{BB962C8B-B14F-4D97-AF65-F5344CB8AC3E}">
        <p14:creationId xmlns:p14="http://schemas.microsoft.com/office/powerpoint/2010/main" val="190982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72739" y="1400810"/>
            <a:ext cx="5130319" cy="3272790"/>
          </a:xfrm>
          <a:prstGeom prst="rect">
            <a:avLst/>
          </a:prstGeom>
        </p:spPr>
      </p:pic>
    </p:spTree>
    <p:extLst>
      <p:ext uri="{BB962C8B-B14F-4D97-AF65-F5344CB8AC3E}">
        <p14:creationId xmlns:p14="http://schemas.microsoft.com/office/powerpoint/2010/main" val="11682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00" y="416560"/>
            <a:ext cx="10058400" cy="5569057"/>
          </a:xfrm>
          <a:prstGeom prst="rect">
            <a:avLst/>
          </a:prstGeom>
        </p:spPr>
      </p:pic>
    </p:spTree>
    <p:extLst>
      <p:ext uri="{BB962C8B-B14F-4D97-AF65-F5344CB8AC3E}">
        <p14:creationId xmlns:p14="http://schemas.microsoft.com/office/powerpoint/2010/main" val="156250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 y="492760"/>
            <a:ext cx="10058400" cy="5266512"/>
          </a:xfrm>
          <a:prstGeom prst="rect">
            <a:avLst/>
          </a:prstGeom>
        </p:spPr>
      </p:pic>
    </p:spTree>
    <p:extLst>
      <p:ext uri="{BB962C8B-B14F-4D97-AF65-F5344CB8AC3E}">
        <p14:creationId xmlns:p14="http://schemas.microsoft.com/office/powerpoint/2010/main" val="115282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11860" y="2383790"/>
            <a:ext cx="9271000" cy="546100"/>
          </a:xfrm>
          <a:prstGeom prst="rect">
            <a:avLst/>
          </a:prstGeom>
        </p:spPr>
      </p:pic>
    </p:spTree>
    <p:extLst>
      <p:ext uri="{BB962C8B-B14F-4D97-AF65-F5344CB8AC3E}">
        <p14:creationId xmlns:p14="http://schemas.microsoft.com/office/powerpoint/2010/main" val="546188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31850" y="939800"/>
            <a:ext cx="10528300" cy="4978400"/>
          </a:xfrm>
          <a:prstGeom prst="rect">
            <a:avLst/>
          </a:prstGeom>
        </p:spPr>
      </p:pic>
    </p:spTree>
    <p:extLst>
      <p:ext uri="{BB962C8B-B14F-4D97-AF65-F5344CB8AC3E}">
        <p14:creationId xmlns:p14="http://schemas.microsoft.com/office/powerpoint/2010/main" val="80744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47750" y="800100"/>
            <a:ext cx="10096500" cy="5257800"/>
          </a:xfrm>
          <a:prstGeom prst="rect">
            <a:avLst/>
          </a:prstGeom>
        </p:spPr>
      </p:pic>
    </p:spTree>
    <p:extLst>
      <p:ext uri="{BB962C8B-B14F-4D97-AF65-F5344CB8AC3E}">
        <p14:creationId xmlns:p14="http://schemas.microsoft.com/office/powerpoint/2010/main" val="44931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57350" y="2933700"/>
            <a:ext cx="8877300" cy="990600"/>
          </a:xfrm>
          <a:prstGeom prst="rect">
            <a:avLst/>
          </a:prstGeom>
        </p:spPr>
      </p:pic>
    </p:spTree>
    <p:extLst>
      <p:ext uri="{BB962C8B-B14F-4D97-AF65-F5344CB8AC3E}">
        <p14:creationId xmlns:p14="http://schemas.microsoft.com/office/powerpoint/2010/main" val="1749094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22399" y="142240"/>
            <a:ext cx="9802087" cy="6553854"/>
          </a:xfrm>
          <a:prstGeom prst="rect">
            <a:avLst/>
          </a:prstGeom>
        </p:spPr>
      </p:pic>
    </p:spTree>
    <p:extLst>
      <p:ext uri="{BB962C8B-B14F-4D97-AF65-F5344CB8AC3E}">
        <p14:creationId xmlns:p14="http://schemas.microsoft.com/office/powerpoint/2010/main" val="1719192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35050" y="1139190"/>
            <a:ext cx="9918700" cy="4254500"/>
          </a:xfrm>
          <a:prstGeom prst="rect">
            <a:avLst/>
          </a:prstGeom>
        </p:spPr>
      </p:pic>
    </p:spTree>
    <p:extLst>
      <p:ext uri="{BB962C8B-B14F-4D97-AF65-F5344CB8AC3E}">
        <p14:creationId xmlns:p14="http://schemas.microsoft.com/office/powerpoint/2010/main" val="201985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a:bodyPr>
          <a:lstStyle/>
          <a:p>
            <a:pPr fontAlgn="base"/>
            <a:r>
              <a:rPr lang="en-US" dirty="0"/>
              <a:t>Add the items in the menu resource file to the action bar by implementing the </a:t>
            </a:r>
            <a:r>
              <a:rPr lang="en-US" dirty="0" err="1"/>
              <a:t>activity’sonCreateOptionsMenu</a:t>
            </a:r>
            <a:r>
              <a:rPr lang="en-US" dirty="0"/>
              <a:t>() method.</a:t>
            </a:r>
          </a:p>
          <a:p>
            <a:pPr fontAlgn="base"/>
            <a:r>
              <a:rPr lang="en-US" dirty="0"/>
              <a:t>Say what items should do when clicked by implementing the activity’s </a:t>
            </a:r>
            <a:r>
              <a:rPr lang="en-US" dirty="0" err="1"/>
              <a:t>onOptionsItemSelected</a:t>
            </a:r>
            <a:r>
              <a:rPr lang="en-US" dirty="0"/>
              <a:t>()method.</a:t>
            </a:r>
          </a:p>
          <a:p>
            <a:pPr fontAlgn="base"/>
            <a:r>
              <a:rPr lang="en-US" dirty="0"/>
              <a:t>You can share content by adding the share action provider to your action bar. Add it by including it in your menu resource file. Call its </a:t>
            </a:r>
            <a:r>
              <a:rPr lang="en-US" dirty="0" err="1"/>
              <a:t>setShareIntent</a:t>
            </a:r>
            <a:r>
              <a:rPr lang="en-US" dirty="0"/>
              <a:t>() method to pass it an intent describing the content you wish to share.</a:t>
            </a:r>
          </a:p>
          <a:p>
            <a:pPr fontAlgn="base"/>
            <a:r>
              <a:rPr lang="en-US" dirty="0"/>
              <a:t>Add an Up button to your action bar to navigate up the app’s hierarchy. Specify the hierarchy </a:t>
            </a:r>
            <a:r>
              <a:rPr lang="en-US" dirty="0" err="1"/>
              <a:t>in</a:t>
            </a:r>
            <a:r>
              <a:rPr lang="en-US" i="1" dirty="0" err="1"/>
              <a:t>AndroidManifest.xml</a:t>
            </a:r>
            <a:r>
              <a:rPr lang="en-US" dirty="0"/>
              <a:t>. Use the </a:t>
            </a:r>
            <a:r>
              <a:rPr lang="en-US" dirty="0" err="1"/>
              <a:t>ActionBar</a:t>
            </a:r>
            <a:r>
              <a:rPr lang="en-US" dirty="0"/>
              <a:t> </a:t>
            </a:r>
            <a:r>
              <a:rPr lang="en-US" dirty="0" err="1"/>
              <a:t>setDisplayHomeAsUpEnabled</a:t>
            </a:r>
            <a:r>
              <a:rPr lang="en-US" dirty="0"/>
              <a:t>() method to enable the Up button.</a:t>
            </a:r>
          </a:p>
          <a:p>
            <a:pPr fontAlgn="base"/>
            <a:endParaRPr lang="en-US" dirty="0"/>
          </a:p>
          <a:p>
            <a:pPr fontAlgn="base"/>
            <a:endParaRPr lang="en-US" dirty="0"/>
          </a:p>
        </p:txBody>
      </p:sp>
    </p:spTree>
    <p:extLst>
      <p:ext uri="{BB962C8B-B14F-4D97-AF65-F5344CB8AC3E}">
        <p14:creationId xmlns:p14="http://schemas.microsoft.com/office/powerpoint/2010/main" val="811625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31999" y="218562"/>
            <a:ext cx="8458411" cy="6172077"/>
          </a:xfrm>
          <a:prstGeom prst="rect">
            <a:avLst/>
          </a:prstGeom>
        </p:spPr>
      </p:pic>
    </p:spTree>
    <p:extLst>
      <p:ext uri="{BB962C8B-B14F-4D97-AF65-F5344CB8AC3E}">
        <p14:creationId xmlns:p14="http://schemas.microsoft.com/office/powerpoint/2010/main" val="1852288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495040" y="310040"/>
            <a:ext cx="5123774" cy="6304120"/>
          </a:xfrm>
          <a:prstGeom prst="rect">
            <a:avLst/>
          </a:prstGeom>
        </p:spPr>
      </p:pic>
    </p:spTree>
    <p:extLst>
      <p:ext uri="{BB962C8B-B14F-4D97-AF65-F5344CB8AC3E}">
        <p14:creationId xmlns:p14="http://schemas.microsoft.com/office/powerpoint/2010/main" val="44268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45310" y="199390"/>
            <a:ext cx="8420100" cy="5930900"/>
          </a:xfrm>
          <a:prstGeom prst="rect">
            <a:avLst/>
          </a:prstGeom>
        </p:spPr>
      </p:pic>
    </p:spTree>
    <p:extLst>
      <p:ext uri="{BB962C8B-B14F-4D97-AF65-F5344CB8AC3E}">
        <p14:creationId xmlns:p14="http://schemas.microsoft.com/office/powerpoint/2010/main" val="155039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911600" y="977900"/>
            <a:ext cx="4368800" cy="4902200"/>
          </a:xfrm>
          <a:prstGeom prst="rect">
            <a:avLst/>
          </a:prstGeom>
        </p:spPr>
      </p:pic>
    </p:spTree>
    <p:extLst>
      <p:ext uri="{BB962C8B-B14F-4D97-AF65-F5344CB8AC3E}">
        <p14:creationId xmlns:p14="http://schemas.microsoft.com/office/powerpoint/2010/main" val="17958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214370" y="1103630"/>
            <a:ext cx="5397500" cy="1562100"/>
          </a:xfrm>
          <a:prstGeom prst="rect">
            <a:avLst/>
          </a:prstGeom>
        </p:spPr>
      </p:pic>
      <p:pic>
        <p:nvPicPr>
          <p:cNvPr id="3" name="Picture 2"/>
          <p:cNvPicPr>
            <a:picLocks noChangeAspect="1"/>
          </p:cNvPicPr>
          <p:nvPr/>
        </p:nvPicPr>
        <p:blipFill>
          <a:blip r:embed="rId4"/>
          <a:stretch>
            <a:fillRect/>
          </a:stretch>
        </p:blipFill>
        <p:spPr>
          <a:xfrm>
            <a:off x="3214370" y="3272790"/>
            <a:ext cx="5791200" cy="1612900"/>
          </a:xfrm>
          <a:prstGeom prst="rect">
            <a:avLst/>
          </a:prstGeom>
        </p:spPr>
      </p:pic>
    </p:spTree>
    <p:extLst>
      <p:ext uri="{BB962C8B-B14F-4D97-AF65-F5344CB8AC3E}">
        <p14:creationId xmlns:p14="http://schemas.microsoft.com/office/powerpoint/2010/main" val="85330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460" y="2034540"/>
            <a:ext cx="5511800" cy="622300"/>
          </a:xfrm>
          <a:prstGeom prst="rect">
            <a:avLst/>
          </a:prstGeom>
        </p:spPr>
      </p:pic>
      <p:pic>
        <p:nvPicPr>
          <p:cNvPr id="3" name="Picture 2"/>
          <p:cNvPicPr>
            <a:picLocks noChangeAspect="1"/>
          </p:cNvPicPr>
          <p:nvPr/>
        </p:nvPicPr>
        <p:blipFill>
          <a:blip r:embed="rId4"/>
          <a:stretch>
            <a:fillRect/>
          </a:stretch>
        </p:blipFill>
        <p:spPr>
          <a:xfrm>
            <a:off x="7877810" y="1113790"/>
            <a:ext cx="3060700" cy="3086100"/>
          </a:xfrm>
          <a:prstGeom prst="rect">
            <a:avLst/>
          </a:prstGeom>
        </p:spPr>
      </p:pic>
    </p:spTree>
    <p:extLst>
      <p:ext uri="{BB962C8B-B14F-4D97-AF65-F5344CB8AC3E}">
        <p14:creationId xmlns:p14="http://schemas.microsoft.com/office/powerpoint/2010/main" val="124370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91870" y="323850"/>
            <a:ext cx="10248900" cy="5600700"/>
          </a:xfrm>
          <a:prstGeom prst="rect">
            <a:avLst/>
          </a:prstGeom>
        </p:spPr>
      </p:pic>
    </p:spTree>
    <p:extLst>
      <p:ext uri="{BB962C8B-B14F-4D97-AF65-F5344CB8AC3E}">
        <p14:creationId xmlns:p14="http://schemas.microsoft.com/office/powerpoint/2010/main" val="190764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21214" y="0"/>
            <a:ext cx="8549572" cy="6858000"/>
          </a:xfrm>
          <a:prstGeom prst="rect">
            <a:avLst/>
          </a:prstGeom>
        </p:spPr>
      </p:pic>
    </p:spTree>
    <p:extLst>
      <p:ext uri="{BB962C8B-B14F-4D97-AF65-F5344CB8AC3E}">
        <p14:creationId xmlns:p14="http://schemas.microsoft.com/office/powerpoint/2010/main" val="60226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3520" y="249960"/>
            <a:ext cx="5636558" cy="6282920"/>
          </a:xfrm>
          <a:prstGeom prst="rect">
            <a:avLst/>
          </a:prstGeom>
        </p:spPr>
      </p:pic>
      <p:pic>
        <p:nvPicPr>
          <p:cNvPr id="3" name="Picture 2"/>
          <p:cNvPicPr>
            <a:picLocks noChangeAspect="1"/>
          </p:cNvPicPr>
          <p:nvPr/>
        </p:nvPicPr>
        <p:blipFill>
          <a:blip r:embed="rId4"/>
          <a:stretch>
            <a:fillRect/>
          </a:stretch>
        </p:blipFill>
        <p:spPr>
          <a:xfrm>
            <a:off x="5860078" y="1781013"/>
            <a:ext cx="5933440" cy="3220814"/>
          </a:xfrm>
          <a:prstGeom prst="rect">
            <a:avLst/>
          </a:prstGeom>
        </p:spPr>
      </p:pic>
    </p:spTree>
    <p:extLst>
      <p:ext uri="{BB962C8B-B14F-4D97-AF65-F5344CB8AC3E}">
        <p14:creationId xmlns:p14="http://schemas.microsoft.com/office/powerpoint/2010/main" val="74483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77850" y="825500"/>
            <a:ext cx="11036300" cy="5207000"/>
          </a:xfrm>
          <a:prstGeom prst="rect">
            <a:avLst/>
          </a:prstGeom>
        </p:spPr>
      </p:pic>
    </p:spTree>
    <p:extLst>
      <p:ext uri="{BB962C8B-B14F-4D97-AF65-F5344CB8AC3E}">
        <p14:creationId xmlns:p14="http://schemas.microsoft.com/office/powerpoint/2010/main" val="180099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971349" y="0"/>
            <a:ext cx="6249302" cy="6858000"/>
          </a:xfrm>
          <a:prstGeom prst="rect">
            <a:avLst/>
          </a:prstGeom>
        </p:spPr>
      </p:pic>
    </p:spTree>
    <p:extLst>
      <p:ext uri="{BB962C8B-B14F-4D97-AF65-F5344CB8AC3E}">
        <p14:creationId xmlns:p14="http://schemas.microsoft.com/office/powerpoint/2010/main" val="10249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86939" y="1437640"/>
            <a:ext cx="7123367" cy="3114040"/>
          </a:xfrm>
          <a:prstGeom prst="rect">
            <a:avLst/>
          </a:prstGeom>
        </p:spPr>
      </p:pic>
    </p:spTree>
    <p:extLst>
      <p:ext uri="{BB962C8B-B14F-4D97-AF65-F5344CB8AC3E}">
        <p14:creationId xmlns:p14="http://schemas.microsoft.com/office/powerpoint/2010/main" val="43772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76300" y="1809750"/>
            <a:ext cx="10439400" cy="3238500"/>
          </a:xfrm>
          <a:prstGeom prst="rect">
            <a:avLst/>
          </a:prstGeom>
        </p:spPr>
      </p:pic>
    </p:spTree>
    <p:extLst>
      <p:ext uri="{BB962C8B-B14F-4D97-AF65-F5344CB8AC3E}">
        <p14:creationId xmlns:p14="http://schemas.microsoft.com/office/powerpoint/2010/main" val="27665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597150" y="1428750"/>
            <a:ext cx="6997700" cy="4000500"/>
          </a:xfrm>
          <a:prstGeom prst="rect">
            <a:avLst/>
          </a:prstGeom>
        </p:spPr>
      </p:pic>
    </p:spTree>
    <p:extLst>
      <p:ext uri="{BB962C8B-B14F-4D97-AF65-F5344CB8AC3E}">
        <p14:creationId xmlns:p14="http://schemas.microsoft.com/office/powerpoint/2010/main" val="62975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45682" y="0"/>
            <a:ext cx="8500635" cy="6858000"/>
          </a:xfrm>
          <a:prstGeom prst="rect">
            <a:avLst/>
          </a:prstGeom>
        </p:spPr>
      </p:pic>
    </p:spTree>
    <p:extLst>
      <p:ext uri="{BB962C8B-B14F-4D97-AF65-F5344CB8AC3E}">
        <p14:creationId xmlns:p14="http://schemas.microsoft.com/office/powerpoint/2010/main" val="109209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819" y="2138680"/>
            <a:ext cx="10521315" cy="1336040"/>
          </a:xfrm>
          <a:prstGeom prst="rect">
            <a:avLst/>
          </a:prstGeom>
        </p:spPr>
      </p:pic>
    </p:spTree>
    <p:extLst>
      <p:ext uri="{BB962C8B-B14F-4D97-AF65-F5344CB8AC3E}">
        <p14:creationId xmlns:p14="http://schemas.microsoft.com/office/powerpoint/2010/main" val="29250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00150" y="534670"/>
            <a:ext cx="9791700" cy="5422900"/>
          </a:xfrm>
          <a:prstGeom prst="rect">
            <a:avLst/>
          </a:prstGeom>
        </p:spPr>
      </p:pic>
    </p:spTree>
    <p:extLst>
      <p:ext uri="{BB962C8B-B14F-4D97-AF65-F5344CB8AC3E}">
        <p14:creationId xmlns:p14="http://schemas.microsoft.com/office/powerpoint/2010/main" val="134713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68653" y="223520"/>
            <a:ext cx="7454694" cy="6858000"/>
          </a:xfrm>
          <a:prstGeom prst="rect">
            <a:avLst/>
          </a:prstGeom>
        </p:spPr>
      </p:pic>
    </p:spTree>
    <p:extLst>
      <p:ext uri="{BB962C8B-B14F-4D97-AF65-F5344CB8AC3E}">
        <p14:creationId xmlns:p14="http://schemas.microsoft.com/office/powerpoint/2010/main" val="1300464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fontScale="85000" lnSpcReduction="20000"/>
          </a:bodyPr>
          <a:lstStyle/>
          <a:p>
            <a:pPr fontAlgn="base"/>
            <a:r>
              <a:rPr lang="en-US" dirty="0"/>
              <a:t>To add an action bar to apps supporting API level 11 or above apply one of the </a:t>
            </a:r>
            <a:r>
              <a:rPr lang="en-US" dirty="0" err="1"/>
              <a:t>Holo</a:t>
            </a:r>
            <a:r>
              <a:rPr lang="en-US" dirty="0"/>
              <a:t> or Material themes.</a:t>
            </a:r>
          </a:p>
          <a:p>
            <a:pPr fontAlgn="base"/>
            <a:r>
              <a:rPr lang="en-US" dirty="0"/>
              <a:t>Add an action bar to apps supporting API level 7 or above by applying an </a:t>
            </a:r>
            <a:r>
              <a:rPr lang="en-US" dirty="0" err="1"/>
              <a:t>AppCompat</a:t>
            </a:r>
            <a:r>
              <a:rPr lang="en-US" dirty="0"/>
              <a:t> theme and using </a:t>
            </a:r>
            <a:r>
              <a:rPr lang="en-US" dirty="0" err="1"/>
              <a:t>theActionBarActivity</a:t>
            </a:r>
            <a:r>
              <a:rPr lang="en-US" dirty="0"/>
              <a:t> class. If you use </a:t>
            </a:r>
            <a:r>
              <a:rPr lang="en-US" dirty="0" err="1"/>
              <a:t>ActionBarActivity</a:t>
            </a:r>
            <a:r>
              <a:rPr lang="en-US" dirty="0"/>
              <a:t>, you must use an </a:t>
            </a:r>
            <a:r>
              <a:rPr lang="en-US" dirty="0" err="1"/>
              <a:t>AppCompat</a:t>
            </a:r>
            <a:r>
              <a:rPr lang="en-US" dirty="0"/>
              <a:t> theme.</a:t>
            </a:r>
          </a:p>
          <a:p>
            <a:pPr fontAlgn="base"/>
            <a:r>
              <a:rPr lang="en-US" dirty="0" err="1"/>
              <a:t>ActionBarActivity</a:t>
            </a:r>
            <a:r>
              <a:rPr lang="en-US" dirty="0"/>
              <a:t> and the </a:t>
            </a:r>
            <a:r>
              <a:rPr lang="en-US" dirty="0" err="1"/>
              <a:t>AppCompat</a:t>
            </a:r>
            <a:r>
              <a:rPr lang="en-US" dirty="0"/>
              <a:t> themes are in the v7 </a:t>
            </a:r>
            <a:r>
              <a:rPr lang="en-US" dirty="0" err="1"/>
              <a:t>appcompat</a:t>
            </a:r>
            <a:r>
              <a:rPr lang="en-US" dirty="0"/>
              <a:t> support library.</a:t>
            </a:r>
          </a:p>
          <a:p>
            <a:pPr fontAlgn="base"/>
            <a:r>
              <a:rPr lang="en-US" dirty="0"/>
              <a:t>The </a:t>
            </a:r>
            <a:r>
              <a:rPr lang="en-US" dirty="0" err="1"/>
              <a:t>android:theme</a:t>
            </a:r>
            <a:r>
              <a:rPr lang="en-US" dirty="0"/>
              <a:t> attribute in </a:t>
            </a:r>
            <a:r>
              <a:rPr lang="en-US" i="1" dirty="0" err="1"/>
              <a:t>AndroidManifest.xml</a:t>
            </a:r>
            <a:r>
              <a:rPr lang="en-US" dirty="0"/>
              <a:t> specifies which theme to apply.</a:t>
            </a:r>
          </a:p>
          <a:p>
            <a:pPr fontAlgn="base"/>
            <a:r>
              <a:rPr lang="en-US" dirty="0"/>
              <a:t>You define styles in a style resource file using the &lt;style&gt; element. The name attribute gives the style a name. The parent attribute specifies where the style should inherit its properties from.</a:t>
            </a:r>
          </a:p>
          <a:p>
            <a:pPr fontAlgn="base"/>
            <a:r>
              <a:rPr lang="en-US" dirty="0"/>
              <a:t>The default folder for style resource files is </a:t>
            </a:r>
            <a:r>
              <a:rPr lang="en-US" i="1" dirty="0"/>
              <a:t>app/</a:t>
            </a:r>
            <a:r>
              <a:rPr lang="en-US" i="1" dirty="0" err="1"/>
              <a:t>src</a:t>
            </a:r>
            <a:r>
              <a:rPr lang="en-US" i="1" dirty="0"/>
              <a:t>/main/res/values</a:t>
            </a:r>
            <a:r>
              <a:rPr lang="en-US" dirty="0"/>
              <a:t>. Put a style resource file in </a:t>
            </a:r>
            <a:r>
              <a:rPr lang="en-US" dirty="0" err="1"/>
              <a:t>the</a:t>
            </a:r>
            <a:r>
              <a:rPr lang="en-US" i="1" dirty="0" err="1"/>
              <a:t>app</a:t>
            </a:r>
            <a:r>
              <a:rPr lang="en-US" i="1" dirty="0"/>
              <a:t>/</a:t>
            </a:r>
            <a:r>
              <a:rPr lang="en-US" i="1" dirty="0" err="1"/>
              <a:t>src</a:t>
            </a:r>
            <a:r>
              <a:rPr lang="en-US" i="1" dirty="0"/>
              <a:t>/main/res/values-v21</a:t>
            </a:r>
            <a:r>
              <a:rPr lang="en-US" dirty="0"/>
              <a:t> folder if you want it to be used on API level 21.</a:t>
            </a:r>
          </a:p>
          <a:p>
            <a:pPr fontAlgn="base"/>
            <a:r>
              <a:rPr lang="en-US" dirty="0"/>
              <a:t>Add action items to your action bar by adding items to a menu resource file</a:t>
            </a:r>
            <a:r>
              <a:rPr lang="en-US" dirty="0" smtClean="0"/>
              <a:t>.</a:t>
            </a:r>
            <a:endParaRPr lang="en-US" dirty="0"/>
          </a:p>
        </p:txBody>
      </p:sp>
    </p:spTree>
    <p:extLst>
      <p:ext uri="{BB962C8B-B14F-4D97-AF65-F5344CB8AC3E}">
        <p14:creationId xmlns:p14="http://schemas.microsoft.com/office/powerpoint/2010/main" val="174873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a:bodyPr>
          <a:lstStyle/>
          <a:p>
            <a:pPr fontAlgn="base"/>
            <a:r>
              <a:rPr lang="en-US" dirty="0"/>
              <a:t>Add the items in the menu resource file to the action bar by implementing the </a:t>
            </a:r>
            <a:r>
              <a:rPr lang="en-US" dirty="0" err="1"/>
              <a:t>activity’sonCreateOptionsMenu</a:t>
            </a:r>
            <a:r>
              <a:rPr lang="en-US" dirty="0"/>
              <a:t>() method.</a:t>
            </a:r>
          </a:p>
          <a:p>
            <a:pPr fontAlgn="base"/>
            <a:r>
              <a:rPr lang="en-US" dirty="0"/>
              <a:t>Say what items should do when clicked by implementing the activity’s </a:t>
            </a:r>
            <a:r>
              <a:rPr lang="en-US" dirty="0" err="1"/>
              <a:t>onOptionsItemSelected</a:t>
            </a:r>
            <a:r>
              <a:rPr lang="en-US" dirty="0"/>
              <a:t>()method.</a:t>
            </a:r>
          </a:p>
          <a:p>
            <a:pPr fontAlgn="base"/>
            <a:r>
              <a:rPr lang="en-US" dirty="0"/>
              <a:t>You can share content by adding the share action provider to your action bar. Add it by including it in your menu resource file. Call its </a:t>
            </a:r>
            <a:r>
              <a:rPr lang="en-US" dirty="0" err="1"/>
              <a:t>setShareIntent</a:t>
            </a:r>
            <a:r>
              <a:rPr lang="en-US" dirty="0"/>
              <a:t>() method to pass it an intent describing the content you wish to share.</a:t>
            </a:r>
          </a:p>
          <a:p>
            <a:pPr fontAlgn="base"/>
            <a:r>
              <a:rPr lang="en-US" dirty="0"/>
              <a:t>Add an Up button to your action bar to navigate up the app’s hierarchy. Specify the hierarchy </a:t>
            </a:r>
            <a:r>
              <a:rPr lang="en-US" dirty="0" err="1"/>
              <a:t>in</a:t>
            </a:r>
            <a:r>
              <a:rPr lang="en-US" i="1" dirty="0" err="1"/>
              <a:t>AndroidManifest.xml</a:t>
            </a:r>
            <a:r>
              <a:rPr lang="en-US" dirty="0"/>
              <a:t>. Use the </a:t>
            </a:r>
            <a:r>
              <a:rPr lang="en-US" dirty="0" err="1"/>
              <a:t>ActionBar</a:t>
            </a:r>
            <a:r>
              <a:rPr lang="en-US" dirty="0"/>
              <a:t> </a:t>
            </a:r>
            <a:r>
              <a:rPr lang="en-US" dirty="0" err="1"/>
              <a:t>setDisplayHomeAsUpEnabled</a:t>
            </a:r>
            <a:r>
              <a:rPr lang="en-US" dirty="0"/>
              <a:t>() method to enable the Up button.</a:t>
            </a:r>
          </a:p>
          <a:p>
            <a:pPr fontAlgn="base"/>
            <a:endParaRPr lang="en-US" dirty="0"/>
          </a:p>
          <a:p>
            <a:pPr fontAlgn="base"/>
            <a:endParaRPr lang="en-US" dirty="0"/>
          </a:p>
        </p:txBody>
      </p:sp>
    </p:spTree>
    <p:extLst>
      <p:ext uri="{BB962C8B-B14F-4D97-AF65-F5344CB8AC3E}">
        <p14:creationId xmlns:p14="http://schemas.microsoft.com/office/powerpoint/2010/main" val="44509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080" y="162560"/>
            <a:ext cx="10058400" cy="6062821"/>
          </a:xfrm>
          <a:prstGeom prst="rect">
            <a:avLst/>
          </a:prstGeom>
        </p:spPr>
      </p:pic>
    </p:spTree>
    <p:extLst>
      <p:ext uri="{BB962C8B-B14F-4D97-AF65-F5344CB8AC3E}">
        <p14:creationId xmlns:p14="http://schemas.microsoft.com/office/powerpoint/2010/main" val="65284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40000" y="1447800"/>
            <a:ext cx="7112000" cy="3962400"/>
          </a:xfrm>
          <a:prstGeom prst="rect">
            <a:avLst/>
          </a:prstGeom>
        </p:spPr>
      </p:pic>
    </p:spTree>
    <p:extLst>
      <p:ext uri="{BB962C8B-B14F-4D97-AF65-F5344CB8AC3E}">
        <p14:creationId xmlns:p14="http://schemas.microsoft.com/office/powerpoint/2010/main" val="48817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Thursday	</a:t>
            </a:r>
            <a:endParaRPr lang="en-US" dirty="0"/>
          </a:p>
        </p:txBody>
      </p:sp>
      <p:sp>
        <p:nvSpPr>
          <p:cNvPr id="3" name="Content Placeholder 2"/>
          <p:cNvSpPr>
            <a:spLocks noGrp="1"/>
          </p:cNvSpPr>
          <p:nvPr>
            <p:ph idx="1"/>
          </p:nvPr>
        </p:nvSpPr>
        <p:spPr/>
        <p:txBody>
          <a:bodyPr/>
          <a:lstStyle/>
          <a:p>
            <a:r>
              <a:rPr lang="en-US" dirty="0" smtClean="0"/>
              <a:t>Chap 10 - Navigation Drawers</a:t>
            </a:r>
            <a:endParaRPr lang="en-US" dirty="0"/>
          </a:p>
        </p:txBody>
      </p:sp>
      <p:pic>
        <p:nvPicPr>
          <p:cNvPr id="4" name="Picture 3"/>
          <p:cNvPicPr>
            <a:picLocks noChangeAspect="1"/>
          </p:cNvPicPr>
          <p:nvPr/>
        </p:nvPicPr>
        <p:blipFill>
          <a:blip r:embed="rId3"/>
          <a:stretch>
            <a:fillRect/>
          </a:stretch>
        </p:blipFill>
        <p:spPr>
          <a:xfrm>
            <a:off x="4829536" y="2399030"/>
            <a:ext cx="6431554" cy="3392170"/>
          </a:xfrm>
          <a:prstGeom prst="rect">
            <a:avLst/>
          </a:prstGeom>
        </p:spPr>
      </p:pic>
    </p:spTree>
    <p:extLst>
      <p:ext uri="{BB962C8B-B14F-4D97-AF65-F5344CB8AC3E}">
        <p14:creationId xmlns:p14="http://schemas.microsoft.com/office/powerpoint/2010/main" val="2035703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90750" y="1155700"/>
            <a:ext cx="7124700" cy="3823992"/>
          </a:xfrm>
          <a:prstGeom prst="rect">
            <a:avLst/>
          </a:prstGeom>
        </p:spPr>
      </p:pic>
    </p:spTree>
    <p:extLst>
      <p:ext uri="{BB962C8B-B14F-4D97-AF65-F5344CB8AC3E}">
        <p14:creationId xmlns:p14="http://schemas.microsoft.com/office/powerpoint/2010/main" val="126834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36600" y="2266950"/>
            <a:ext cx="10718800" cy="2324100"/>
          </a:xfrm>
          <a:prstGeom prst="rect">
            <a:avLst/>
          </a:prstGeom>
        </p:spPr>
      </p:pic>
    </p:spTree>
    <p:extLst>
      <p:ext uri="{BB962C8B-B14F-4D97-AF65-F5344CB8AC3E}">
        <p14:creationId xmlns:p14="http://schemas.microsoft.com/office/powerpoint/2010/main" val="186907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00150" y="1352550"/>
            <a:ext cx="9791700" cy="4152900"/>
          </a:xfrm>
          <a:prstGeom prst="rect">
            <a:avLst/>
          </a:prstGeom>
        </p:spPr>
      </p:pic>
    </p:spTree>
    <p:extLst>
      <p:ext uri="{BB962C8B-B14F-4D97-AF65-F5344CB8AC3E}">
        <p14:creationId xmlns:p14="http://schemas.microsoft.com/office/powerpoint/2010/main" val="188448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2832</Words>
  <Application>Microsoft Macintosh PowerPoint</Application>
  <PresentationFormat>Widescreen</PresentationFormat>
  <Paragraphs>343</Paragraphs>
  <Slides>60</Slides>
  <Notes>55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60</vt:i4>
      </vt:variant>
    </vt:vector>
  </HeadingPairs>
  <TitlesOfParts>
    <vt:vector size="63" baseType="lpstr">
      <vt:lpstr>inherit</vt:lpstr>
      <vt:lpstr>Arial</vt:lpstr>
      <vt:lpstr>Diamond Grid 16x9</vt:lpstr>
      <vt:lpstr>Building Android apps – Week 6</vt:lpstr>
      <vt:lpstr>Agenda</vt:lpstr>
      <vt:lpstr>Bullet Points</vt:lpstr>
      <vt:lpstr>Bullet Points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Adding action items to action bar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Bullet Points</vt:lpstr>
      <vt:lpstr>Bullet Points</vt:lpstr>
      <vt:lpstr>PowerPoint Presentation</vt:lpstr>
      <vt:lpstr>Thursday </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cp:lastPrinted>2016-09-27T19:25:56Z</cp:lastPrinted>
  <dcterms:created xsi:type="dcterms:W3CDTF">2016-08-20T19:03:32Z</dcterms:created>
  <dcterms:modified xsi:type="dcterms:W3CDTF">2017-01-18T16:00:50Z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